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57" r:id="rId4"/>
    <p:sldId id="260" r:id="rId5"/>
    <p:sldId id="264" r:id="rId6"/>
    <p:sldId id="258" r:id="rId7"/>
    <p:sldId id="263" r:id="rId8"/>
    <p:sldId id="26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183C9-83CC-4DD9-8070-F713D71E587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0_2" csCatId="mainScheme" phldr="1"/>
      <dgm:spPr/>
    </dgm:pt>
    <dgm:pt modelId="{F529A4D6-417C-4C20-85E5-C6BDA5928DBD}">
      <dgm:prSet phldrT="[Text]"/>
      <dgm:spPr/>
      <dgm:t>
        <a:bodyPr/>
        <a:lstStyle/>
        <a:p>
          <a:r>
            <a:rPr lang="cs-CZ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Vysídlení Němců a poválečné vypořádání</a:t>
          </a:r>
        </a:p>
      </dgm:t>
    </dgm:pt>
    <dgm:pt modelId="{E4FCE04E-35D2-480C-A750-68E8EB7B1060}" type="parTrans" cxnId="{33340B1C-ACB8-4473-9D40-8B77C0ABDDCA}">
      <dgm:prSet/>
      <dgm:spPr/>
      <dgm:t>
        <a:bodyPr/>
        <a:lstStyle/>
        <a:p>
          <a:endParaRPr lang="cs-CZ"/>
        </a:p>
      </dgm:t>
    </dgm:pt>
    <dgm:pt modelId="{19EFB0B9-7004-4D79-A4D3-EC7A670A2276}" type="sibTrans" cxnId="{33340B1C-ACB8-4473-9D40-8B77C0ABDDCA}">
      <dgm:prSet/>
      <dgm:spPr/>
      <dgm:t>
        <a:bodyPr/>
        <a:lstStyle/>
        <a:p>
          <a:endParaRPr lang="cs-CZ"/>
        </a:p>
      </dgm:t>
    </dgm:pt>
    <dgm:pt modelId="{026FCDE8-16B1-4621-B5CF-FD9E8D1F85E7}" type="pres">
      <dgm:prSet presAssocID="{A5A183C9-83CC-4DD9-8070-F713D71E5878}" presName="diagram" presStyleCnt="0">
        <dgm:presLayoutVars>
          <dgm:dir/>
        </dgm:presLayoutVars>
      </dgm:prSet>
      <dgm:spPr/>
    </dgm:pt>
    <dgm:pt modelId="{51AF70D9-ABFA-4522-ADD7-D796DF1C19B1}" type="pres">
      <dgm:prSet presAssocID="{F529A4D6-417C-4C20-85E5-C6BDA5928DBD}" presName="composite" presStyleCnt="0"/>
      <dgm:spPr/>
    </dgm:pt>
    <dgm:pt modelId="{96484823-4FD9-4660-B474-6A3917142C74}" type="pres">
      <dgm:prSet presAssocID="{F529A4D6-417C-4C20-85E5-C6BDA5928DBD}" presName="Image" presStyleLbl="bgShp" presStyleIdx="0" presStyleCnt="1" custScaleX="107977" custScaleY="109492" custLinFactNeighborX="-14185" custLinFactNeighborY="-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35E0493E-1F90-485B-9E5E-C0F818B26035}" type="pres">
      <dgm:prSet presAssocID="{F529A4D6-417C-4C20-85E5-C6BDA5928DBD}" presName="Parent" presStyleLbl="node0" presStyleIdx="0" presStyleCnt="1" custScaleX="126835" custScaleY="114718" custLinFactNeighborX="17928" custLinFactNeighborY="-4804">
        <dgm:presLayoutVars>
          <dgm:bulletEnabled val="1"/>
        </dgm:presLayoutVars>
      </dgm:prSet>
      <dgm:spPr/>
    </dgm:pt>
  </dgm:ptLst>
  <dgm:cxnLst>
    <dgm:cxn modelId="{3DE62102-D5DD-48C1-BFD4-D4021500F3F5}" type="presOf" srcId="{A5A183C9-83CC-4DD9-8070-F713D71E5878}" destId="{026FCDE8-16B1-4621-B5CF-FD9E8D1F85E7}" srcOrd="0" destOrd="0" presId="urn:microsoft.com/office/officeart/2008/layout/BendingPictureCaption"/>
    <dgm:cxn modelId="{33340B1C-ACB8-4473-9D40-8B77C0ABDDCA}" srcId="{A5A183C9-83CC-4DD9-8070-F713D71E5878}" destId="{F529A4D6-417C-4C20-85E5-C6BDA5928DBD}" srcOrd="0" destOrd="0" parTransId="{E4FCE04E-35D2-480C-A750-68E8EB7B1060}" sibTransId="{19EFB0B9-7004-4D79-A4D3-EC7A670A2276}"/>
    <dgm:cxn modelId="{416260B9-D9B9-4F4C-8211-283250C78C48}" type="presOf" srcId="{F529A4D6-417C-4C20-85E5-C6BDA5928DBD}" destId="{35E0493E-1F90-485B-9E5E-C0F818B26035}" srcOrd="0" destOrd="0" presId="urn:microsoft.com/office/officeart/2008/layout/BendingPictureCaption"/>
    <dgm:cxn modelId="{1D6F83A8-9D6F-4FD7-8F6B-AA8217925261}" type="presParOf" srcId="{026FCDE8-16B1-4621-B5CF-FD9E8D1F85E7}" destId="{51AF70D9-ABFA-4522-ADD7-D796DF1C19B1}" srcOrd="0" destOrd="0" presId="urn:microsoft.com/office/officeart/2008/layout/BendingPictureCaption"/>
    <dgm:cxn modelId="{9A60F3C2-0FAD-43BD-B6BF-57DEB18D675D}" type="presParOf" srcId="{51AF70D9-ABFA-4522-ADD7-D796DF1C19B1}" destId="{96484823-4FD9-4660-B474-6A3917142C74}" srcOrd="0" destOrd="0" presId="urn:microsoft.com/office/officeart/2008/layout/BendingPictureCaption"/>
    <dgm:cxn modelId="{5F1F2AA6-027B-45F2-A69D-C1E40A384C02}" type="presParOf" srcId="{51AF70D9-ABFA-4522-ADD7-D796DF1C19B1}" destId="{35E0493E-1F90-485B-9E5E-C0F818B2603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84823-4FD9-4660-B474-6A3917142C74}">
      <dsp:nvSpPr>
        <dsp:cNvPr id="0" name=""/>
        <dsp:cNvSpPr/>
      </dsp:nvSpPr>
      <dsp:spPr>
        <a:xfrm>
          <a:off x="101615" y="0"/>
          <a:ext cx="8685644" cy="65087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0493E-1F90-485B-9E5E-C0F818B26035}">
      <dsp:nvSpPr>
        <dsp:cNvPr id="0" name=""/>
        <dsp:cNvSpPr/>
      </dsp:nvSpPr>
      <dsp:spPr>
        <a:xfrm>
          <a:off x="3502016" y="4947079"/>
          <a:ext cx="8791582" cy="1910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cs-CZ" sz="6400" b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Vysídlení Němců a poválečné vypořádání</a:t>
          </a:r>
        </a:p>
      </dsp:txBody>
      <dsp:txXfrm>
        <a:off x="3502016" y="4947079"/>
        <a:ext cx="8791582" cy="1910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08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60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16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265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30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27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53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28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56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73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32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67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15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72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81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56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23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00A3C6A-4514-4589-8BDA-DF6F5EF6D1F8}" type="datetimeFigureOut">
              <a:rPr lang="cs-CZ" smtClean="0"/>
              <a:t>02.05.20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7921D74-6F4B-48C7-8C12-642B8CC50D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088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.durkech@seznam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tzFO_9GM-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.durkech@seznam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83783616"/>
              </p:ext>
            </p:extLst>
          </p:nvPr>
        </p:nvGraphicFramePr>
        <p:xfrm>
          <a:off x="-101600" y="0"/>
          <a:ext cx="12293599" cy="693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22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4788" y="0"/>
            <a:ext cx="5106902" cy="738909"/>
          </a:xfrm>
        </p:spPr>
        <p:txBody>
          <a:bodyPr/>
          <a:lstStyle/>
          <a:p>
            <a:r>
              <a:rPr lang="cs-CZ" dirty="0"/>
              <a:t>Výstup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6326" y="788929"/>
            <a:ext cx="1165629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Společně s touto prezentací a doprovodnými otázkami se zamyslíme nad kontroverzním tématem vysídlování Němců. Nakonec jsem se rozhodl, že mi odpovědi na otázky nemusíte posílat všechny.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cs-CZ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PŘED VYPLŇOVÁNÍM ODPOVĚDÍ a prací s touto prezentací si prosím PŘEČTĚTE UČEBNICI str. (84 a 85). Dostanete tak lepší náhled do této problematiky a budou se vám úkoly dělat snáze.</a:t>
            </a:r>
          </a:p>
          <a:p>
            <a:endParaRPr lang="cs-CZ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cs-CZ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Vaším výstupem bude: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Odevzdáte mi opravdu kratičký textík, kde si vyberete jednu otázku, která vás zaujala a napíšete mi na ni vaši odpověď. </a:t>
            </a:r>
          </a:p>
          <a:p>
            <a:endParaRPr lang="cs-CZ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Pošlete to klasicky na e-mail: </a:t>
            </a:r>
            <a:r>
              <a:rPr lang="cs-CZ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  <a:hlinkClick r:id="rId2"/>
              </a:rPr>
              <a:t>p.durkech@seznam.cz</a:t>
            </a:r>
            <a:r>
              <a:rPr lang="cs-CZ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do pátku 7.5. do 20:00.</a:t>
            </a:r>
            <a:endParaRPr lang="cs-CZ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19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104" y="534233"/>
            <a:ext cx="10353762" cy="310341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tomto týdnu si zkusíme přiblížit situaci bezprostředně po 2. světové válce, kdy se utrpení a strach provázející životy českých obyvatel přeměnil na frustraci a touhu po pomstě. Zaměříme se na dodnes kontroverzně vnímané téma odsunu Němců a to jak na tzv. divoký odsun, tak také na následné oficiální a organizovanější vysídlení německých obyvatel, jak jej později ustanovily oficiální předpisy. K dispozici bude 5 zdrojů, na kterých lze demonstrovat situaci Němců i postoj Čechů.</a:t>
            </a:r>
          </a:p>
          <a:p>
            <a:pPr marL="3690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61" y="3206496"/>
            <a:ext cx="5914447" cy="34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306" y="75199"/>
            <a:ext cx="10515600" cy="6299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č.1 – Vyhláška  „Národní bezpečnostní stráže“ pro okres opavský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215468" y="911593"/>
            <a:ext cx="68060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Velmi rychle po skončení války vznikala podobná opatření, která požadovala např. viditelné označování Němců, perzekuci jejich majetku, zamezování některých práv apod.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Přečtěte si následující ukázku a zkuste určit, kdy byla zhruba vydána?</a:t>
            </a:r>
          </a:p>
          <a:p>
            <a:endParaRPr lang="cs-CZ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Zaměřte se na sdělení – jak na vás působí? Mohli jsme se s něčím takovým setkat už v minulosti, resp. co vám to připomíná?</a:t>
            </a:r>
          </a:p>
          <a:p>
            <a:endParaRPr lang="cs-CZ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Jakou roli zaujímali rakouští obyvatelé? Proč? </a:t>
            </a:r>
          </a:p>
          <a:p>
            <a:endParaRPr lang="cs-CZ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Obrázek 9" descr="Obsah obrázku text, noviny&#10;&#10;Popis byl vytvořen automaticky">
            <a:extLst>
              <a:ext uri="{FF2B5EF4-FFF2-40B4-BE49-F238E27FC236}">
                <a16:creationId xmlns:a16="http://schemas.microsoft.com/office/drawing/2014/main" id="{FD65DE42-DE42-2F4C-8055-D6C061E82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6" y="960582"/>
            <a:ext cx="4935671" cy="5781293"/>
          </a:xfrm>
          <a:prstGeom prst="rect">
            <a:avLst/>
          </a:prstGeom>
        </p:spPr>
      </p:pic>
      <p:pic>
        <p:nvPicPr>
          <p:cNvPr id="14" name="Obrázek 13" descr="Obsah obrázku interiér, noviny, stůl&#10;&#10;Popis byl vytvořen automaticky">
            <a:extLst>
              <a:ext uri="{FF2B5EF4-FFF2-40B4-BE49-F238E27FC236}">
                <a16:creationId xmlns:a16="http://schemas.microsoft.com/office/drawing/2014/main" id="{0FA6886C-23BA-CC43-87CE-8811226B6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66" y="4267295"/>
            <a:ext cx="5956359" cy="2515506"/>
          </a:xfrm>
          <a:prstGeom prst="rect">
            <a:avLst/>
          </a:prstGeom>
        </p:spPr>
      </p:pic>
      <p:cxnSp>
        <p:nvCxnSpPr>
          <p:cNvPr id="11" name="Přímá spojnice se šipkou 7">
            <a:extLst>
              <a:ext uri="{FF2B5EF4-FFF2-40B4-BE49-F238E27FC236}">
                <a16:creationId xmlns:a16="http://schemas.microsoft.com/office/drawing/2014/main" id="{8A290388-DE97-7443-8E44-2463DC5FD739}"/>
              </a:ext>
            </a:extLst>
          </p:cNvPr>
          <p:cNvCxnSpPr>
            <a:cxnSpLocks/>
          </p:cNvCxnSpPr>
          <p:nvPr/>
        </p:nvCxnSpPr>
        <p:spPr>
          <a:xfrm>
            <a:off x="4833257" y="4238171"/>
            <a:ext cx="1104247" cy="68739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34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4788" y="0"/>
            <a:ext cx="5106902" cy="738909"/>
          </a:xfrm>
        </p:spPr>
        <p:txBody>
          <a:bodyPr/>
          <a:lstStyle/>
          <a:p>
            <a:r>
              <a:rPr lang="cs-CZ" dirty="0"/>
              <a:t>Masakrování Němců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2283626"/>
            <a:ext cx="6012874" cy="362297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Zdroj č.2 – Výpovědi svědků</a:t>
            </a:r>
          </a:p>
          <a:p>
            <a:pPr marL="0" indent="0">
              <a:buNone/>
            </a:pP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Zpráva pro ministra vnitra o hromadných exekucích v Postoloprtech: </a:t>
            </a:r>
            <a:r>
              <a:rPr lang="cs-CZ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šlo o „výraz přání a vůle všeho českého lidu po zasloužené odplatě“ „nálada obyvatel dnes není taková, že by někdo těchto popravených Němců litoval“</a:t>
            </a:r>
          </a:p>
          <a:p>
            <a:pPr marL="36900" indent="0">
              <a:buNone/>
            </a:pP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Důstojník 1. čs. armádního sboru a svědek zločinů páchaných Němci v SSSR o masakrech v Postoloprtech: </a:t>
            </a:r>
            <a:r>
              <a:rPr lang="cs-CZ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„Kdyby každý den byla na nich (Němcích) provedena exekuce, že by se nesplatilo, co nám i jiným … způsobili“</a:t>
            </a:r>
          </a:p>
          <a:p>
            <a:pPr marL="36900" indent="0">
              <a:buNone/>
            </a:pP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Důstojník, který asistoval při popravách v Postoloprtech: </a:t>
            </a:r>
            <a:r>
              <a:rPr lang="cs-CZ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„nepokládal jsem to za nic závadného, neboť jsem viděl v Rusku, jaká zvěrstva tam Němci páchali“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900" indent="0">
              <a:buNone/>
            </a:pP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82328" y="2389367"/>
            <a:ext cx="5643417" cy="335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 č. 3 – Výpověď pamětníka  (jeden z posledních svědků masakru v Postoloprtech)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"Protože když jdete dnes podél </a:t>
            </a:r>
            <a:r>
              <a:rPr lang="cs-CZ" sz="19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postoloprtských</a:t>
            </a:r>
            <a:r>
              <a:rPr lang="cs-CZ" sz="1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kasáren, tak ta už neexistují, ta byla loni či před dvěma lety stržena, protože to bylo to poslední ostudné místo, kam přicházeli Němci a fotografovali. Kde byl protitankový příkop, stojí dnes nádherný park, aby nic neupomínalo na to, co tam jednou bylo. V </a:t>
            </a:r>
            <a:r>
              <a:rPr lang="cs-CZ" sz="19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postoloprtské</a:t>
            </a:r>
            <a:r>
              <a:rPr lang="cs-CZ" sz="1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bažantnici nepřipomíná vlastně nic, že tam byl tábor s baráky. Dnes tam stojí sportovní hřiště.„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6326" y="788929"/>
            <a:ext cx="116562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Poválečné vypořádání provázelo i několik masakrů, kterých se české obyvatelstvo dopustilo na svých (mnohdy nejen) německých sousedech. Jedním ze známějších a největších byl masakr v Postoloprtech, kde bylo doložitelně bez soudu popraveno 763 lidí. O spoustě dalších událostí jako tato se dodnes moc nemluví a nejsou příliš známy. 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6326" y="6069071"/>
            <a:ext cx="6950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Zaměřte se na postoj Čechů v obou ukázkách – co se změnilo? </a:t>
            </a:r>
          </a:p>
          <a:p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Proč byly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postoloprtské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kasárny zbořeny? </a:t>
            </a:r>
          </a:p>
        </p:txBody>
      </p:sp>
    </p:spTree>
    <p:extLst>
      <p:ext uri="{BB962C8B-B14F-4D97-AF65-F5344CB8AC3E}">
        <p14:creationId xmlns:p14="http://schemas.microsoft.com/office/powerpoint/2010/main" val="425626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5537" y="318037"/>
            <a:ext cx="11293795" cy="635061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Zdroj č.4 – Filmová ukázka – Nástup (1952,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O.Vávra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–film vznikl v období “tuhého“ komunismu v 50. letech.</a:t>
            </a:r>
          </a:p>
          <a:p>
            <a:pPr marL="3690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důvodu velikosti video pod odkazem: </a:t>
            </a:r>
            <a:r>
              <a:rPr lang="cs-CZ" sz="2400" dirty="0">
                <a:hlinkClick r:id="rId2"/>
              </a:rPr>
              <a:t>https://www.youtube.com/watch?v=0tzFO_9GM-s</a:t>
            </a:r>
            <a:endParaRPr lang="cs-CZ" sz="2400" dirty="0"/>
          </a:p>
          <a:p>
            <a:pPr marL="36900" indent="0">
              <a:buNone/>
            </a:pPr>
            <a:endParaRPr lang="cs-CZ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cs-CZ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Jak jsou ve filmu vyobrazeni Češi a jak Němci?</a:t>
            </a:r>
          </a:p>
          <a:p>
            <a:pPr marL="36900" indent="0">
              <a:buNone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Co bylo důvodem hádky mezi muži?</a:t>
            </a:r>
          </a:p>
          <a:p>
            <a:pPr marL="36900" indent="0">
              <a:buNone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Jak hodnotíte slova starší paní na konci ukázky?</a:t>
            </a:r>
          </a:p>
          <a:p>
            <a:pPr marL="36900" indent="0">
              <a:buNone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Jakou skupinu symbolizuje Němec v černém klobouku? Jakou zas postarší paní?</a:t>
            </a:r>
          </a:p>
          <a:p>
            <a:endParaRPr lang="cs-CZ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67884" y="-38530"/>
            <a:ext cx="4337304" cy="794327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Odsun v médiích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923" y="702722"/>
            <a:ext cx="59960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 č. 5 – Časopis Naše vojsko</a:t>
            </a:r>
          </a:p>
          <a:p>
            <a:endParaRPr lang="cs-CZ" sz="1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Časopis je z doby, kdy již probíhal organizovaný odsun v souladu s Postupimskou konferencí –</a:t>
            </a:r>
          </a:p>
          <a:p>
            <a:pPr marL="3690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10) Co vám obrázky připomínají?</a:t>
            </a:r>
          </a:p>
          <a:p>
            <a:pPr marL="36900" indent="0">
              <a:buNone/>
            </a:pPr>
            <a:endParaRPr lang="cs-CZ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" b="1701"/>
          <a:stretch/>
        </p:blipFill>
        <p:spPr>
          <a:xfrm>
            <a:off x="149923" y="3012960"/>
            <a:ext cx="3008914" cy="3845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6183892" y="-93813"/>
            <a:ext cx="5791200" cy="43434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0" t="36931" r="3805" b="41824"/>
          <a:stretch/>
        </p:blipFill>
        <p:spPr>
          <a:xfrm>
            <a:off x="3340943" y="3298004"/>
            <a:ext cx="4724271" cy="3559996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H="1">
            <a:off x="7768052" y="2458778"/>
            <a:ext cx="2807855" cy="1108364"/>
          </a:xfrm>
          <a:prstGeom prst="straightConnector1">
            <a:avLst/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49923" y="755797"/>
            <a:ext cx="3581568" cy="371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8247320" y="4719410"/>
            <a:ext cx="3794757" cy="190906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Po přečtení vzkazu z druhého obrázku – jaký byl přístup představitelů státu?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Vnímáte nějaký rozdíl v pohledu na Němce mezi tímto textem a vyhláškou v první ukázce? Jaký?</a:t>
            </a:r>
          </a:p>
          <a:p>
            <a:pPr marL="36900" indent="0">
              <a:buFont typeface="Wingdings 2" charset="2"/>
              <a:buNone/>
            </a:pPr>
            <a:endParaRPr lang="cs-CZ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2400" dirty="0"/>
          </a:p>
          <a:p>
            <a:pPr marL="0" indent="0">
              <a:buFont typeface="Wingdings 2" charset="2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940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4788" y="0"/>
            <a:ext cx="5106902" cy="738909"/>
          </a:xfrm>
        </p:spPr>
        <p:txBody>
          <a:bodyPr/>
          <a:lstStyle/>
          <a:p>
            <a:r>
              <a:rPr lang="cs-CZ" dirty="0"/>
              <a:t>Výstup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6326" y="788929"/>
            <a:ext cx="116562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Společně s touto prezentací a doprovodnými otázkami se zamyslíme nad kontroverzním tématem vysídlování Němců. Nakonec jsem se rozhodl, že mi odpovědi na otázky nemusíte posílat všechny.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cs-CZ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PŘED VYPLŇOVÁNÍM ODPOVĚDÍ a prací s touto prezentací si prosím PŘEČTĚTE UČEBNICI str. (84 a 85). Dostanete tak lepší náhled do této problematiky a budou se vám úkoly dělat snáze.</a:t>
            </a:r>
          </a:p>
          <a:p>
            <a:endParaRPr lang="cs-CZ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cs-CZ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Vaším výstupem bude: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Odevzdáte mi opravdu kratičký textík, kde si vyberete jednu otázku, která vás zaujala a napíšete mi na ni vaši odpověď. </a:t>
            </a:r>
          </a:p>
          <a:p>
            <a:endParaRPr lang="cs-CZ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Pošlete to klasicky na e-mail: </a:t>
            </a:r>
            <a:r>
              <a:rPr lang="cs-CZ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  <a:hlinkClick r:id="rId2"/>
              </a:rPr>
              <a:t>p.durkech@seznam.cz</a:t>
            </a:r>
            <a:r>
              <a:rPr lang="cs-CZ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do pátku 7.5. do 20:00.</a:t>
            </a:r>
            <a:endParaRPr lang="cs-CZ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89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887</TotalTime>
  <Words>869</Words>
  <Application>Microsoft Macintosh PowerPoint</Application>
  <PresentationFormat>Širokoúhlá obrazovka</PresentationFormat>
  <Paragraphs>60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Calisto MT</vt:lpstr>
      <vt:lpstr>Times New Roman</vt:lpstr>
      <vt:lpstr>Wingdings 2</vt:lpstr>
      <vt:lpstr>Břidlice</vt:lpstr>
      <vt:lpstr>Prezentace aplikace PowerPoint</vt:lpstr>
      <vt:lpstr>Výstup</vt:lpstr>
      <vt:lpstr>Prezentace aplikace PowerPoint</vt:lpstr>
      <vt:lpstr>Zdroj č.1 – Vyhláška  „Národní bezpečnostní stráže“ pro okres opavský </vt:lpstr>
      <vt:lpstr>Masakrování Němců</vt:lpstr>
      <vt:lpstr>Prezentace aplikace PowerPoint</vt:lpstr>
      <vt:lpstr>Odsun v médiích</vt:lpstr>
      <vt:lpstr>Výstup</vt:lpstr>
    </vt:vector>
  </TitlesOfParts>
  <Company>SPSS Praha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 a fake news</dc:title>
  <dc:creator>Dagmar</dc:creator>
  <cp:lastModifiedBy>Pavel Ďurkech</cp:lastModifiedBy>
  <cp:revision>60</cp:revision>
  <dcterms:created xsi:type="dcterms:W3CDTF">2020-03-31T10:02:30Z</dcterms:created>
  <dcterms:modified xsi:type="dcterms:W3CDTF">2020-05-02T16:56:26Z</dcterms:modified>
</cp:coreProperties>
</file>