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a:t>Elektronická učebnice - Základní škola Děčín VI, Na Stráni 879/2, příspěvková organizace</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22.05.2020</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5591707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a:t>Elektronická učebnice - Základní škola Děčín VI, Na Stráni 879/2, příspěvková organizace</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22.05.2020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26613768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a:t>Elektronická učebnice - Základní škola Děčín VI, Na Stráni 879/2, příspěvková organizace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Klepnutím lze upravit styl předlohy nadpisů.</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F946E6A-BCBB-4397-B238-D9666C12CA33}" type="datetime1">
              <a:rPr lang="cs-CZ" smtClean="0"/>
              <a:pPr/>
              <a:t>22.05.2020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984DB5B-C4F9-421B-B915-96C77EBC177D}" type="datetime1">
              <a:rPr lang="cs-CZ" smtClean="0"/>
              <a:pPr/>
              <a:t>22.05.2020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1027F35-795A-4B52-AF4B-8AF9D6F591C2}" type="datetime1">
              <a:rPr lang="cs-CZ" smtClean="0"/>
              <a:pPr/>
              <a:t>22.05.2020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B4B4C2E-6E06-4E9C-9D85-8F31E0E288E6}" type="datetime1">
              <a:rPr lang="cs-CZ" smtClean="0"/>
              <a:pPr/>
              <a:t>22.05.2020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22.05.2020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9A0DED4-D2BA-48CB-B2B6-1875E7FDB29C}" type="datetime1">
              <a:rPr lang="cs-CZ" smtClean="0"/>
              <a:pPr/>
              <a:t>22.05.2020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829A91E-1CCF-40B7-8986-DCBC22B998A1}" type="datetime1">
              <a:rPr lang="cs-CZ" smtClean="0"/>
              <a:pPr/>
              <a:t>22.05.2020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59ECEE0F-07E8-4FA4-BC5E-B1097BC39F9A}" type="datetime1">
              <a:rPr lang="cs-CZ" smtClean="0"/>
              <a:pPr/>
              <a:t>22.05.2020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22.05.2020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22.05.2020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22.05.2020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70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22.05.2020</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youtube.com/watch?v=l3w4I-KElxQ&amp;feature=related" TargetMode="External"/><Relationship Id="rId3" Type="http://schemas.openxmlformats.org/officeDocument/2006/relationships/image" Target="../media/image10.png"/><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cs.wikipedia.org/wiki/Naturalismus_(literatura)" TargetMode="External"/><Relationship Id="rId5" Type="http://schemas.openxmlformats.org/officeDocument/2006/relationships/hyperlink" Target="http://cs.wikipedia.org/wiki/Realismus_(literatura)" TargetMode="External"/><Relationship Id="rId4" Type="http://schemas.openxmlformats.org/officeDocument/2006/relationships/image" Target="../media/image11.png"/><Relationship Id="rId9" Type="http://schemas.openxmlformats.org/officeDocument/2006/relationships/hyperlink" Target="http://www.youtube.com/watch?v=8w9yJdkeryI&amp;feature=relat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cs.wikipedia.org/wiki/Flaubert"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hyperlink" Target="http://cs.wikipedia.org/wiki/Gogol" TargetMode="External"/><Relationship Id="rId13" Type="http://schemas.openxmlformats.org/officeDocument/2006/relationships/hyperlink" Target="http://cs.wikipedia.org/wiki/Ibsen" TargetMode="External"/><Relationship Id="rId3" Type="http://schemas.openxmlformats.org/officeDocument/2006/relationships/hyperlink" Target="http://cs.wikipedia.org/wiki/Honor%C3%A9_de_Balzac" TargetMode="External"/><Relationship Id="rId7" Type="http://schemas.openxmlformats.org/officeDocument/2006/relationships/hyperlink" Target="http://cs.wikipedia.org/wiki/Charles_Dickens" TargetMode="External"/><Relationship Id="rId12" Type="http://schemas.openxmlformats.org/officeDocument/2006/relationships/hyperlink" Target="http://cs.wikipedia.org/wiki/Sienkiewic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cs.wikipedia.org/wiki/Gustave_Flaubert" TargetMode="External"/><Relationship Id="rId11" Type="http://schemas.openxmlformats.org/officeDocument/2006/relationships/hyperlink" Target="http://cs.wikipedia.org/wiki/Anton_Pavlovi%C4%8D_%C4%8Cechov" TargetMode="External"/><Relationship Id="rId5" Type="http://schemas.openxmlformats.org/officeDocument/2006/relationships/hyperlink" Target="http://cs.wikipedia.org/wiki/%C3%89mile_Zola" TargetMode="External"/><Relationship Id="rId10" Type="http://schemas.openxmlformats.org/officeDocument/2006/relationships/hyperlink" Target="http://cs.wikipedia.org/wiki/Dostojevskij" TargetMode="External"/><Relationship Id="rId4" Type="http://schemas.openxmlformats.org/officeDocument/2006/relationships/hyperlink" Target="http://cs.wikipedia.org/wiki/Guy_de_Maupassant" TargetMode="External"/><Relationship Id="rId9" Type="http://schemas.openxmlformats.org/officeDocument/2006/relationships/hyperlink" Target="http://cs.wikipedia.org/wiki/Lev_Nikolajevi%C4%8D_Tolstoj" TargetMode="External"/><Relationship Id="rId14" Type="http://schemas.openxmlformats.org/officeDocument/2006/relationships/hyperlink" Target="http://cs.wikipedia.org/wiki/Mark_Twa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hyperlink" Target="http://dum.rvp.cz/materialy/literarni-sudoku-realismu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Lev_Nikolajevi%C4%8D_Tolstoj" TargetMode="External"/><Relationship Id="rId13" Type="http://schemas.openxmlformats.org/officeDocument/2006/relationships/hyperlink" Target="http://cs.wikipedia.org/wiki/Nana_(novela)" TargetMode="External"/><Relationship Id="rId3" Type="http://schemas.openxmlformats.org/officeDocument/2006/relationships/hyperlink" Target="http://cs.wikipedia.org/wiki/Maupassant" TargetMode="External"/><Relationship Id="rId7" Type="http://schemas.openxmlformats.org/officeDocument/2006/relationships/hyperlink" Target="http://cs.wikipedia.org/wiki/Dostojevskij" TargetMode="External"/><Relationship Id="rId12" Type="http://schemas.openxmlformats.org/officeDocument/2006/relationships/hyperlink" Target="http://dum.rvp.cz/materialy/svetovy-realismus.html" TargetMode="External"/><Relationship Id="rId2" Type="http://schemas.openxmlformats.org/officeDocument/2006/relationships/hyperlink" Target="http://cs.wikipedia.org/wiki/Soubor:Balzac.jpg" TargetMode="External"/><Relationship Id="rId1" Type="http://schemas.openxmlformats.org/officeDocument/2006/relationships/slideLayout" Target="../slideLayouts/slideLayout7.xml"/><Relationship Id="rId6" Type="http://schemas.openxmlformats.org/officeDocument/2006/relationships/hyperlink" Target="http://cs.wikipedia.org/wiki/Gogol" TargetMode="External"/><Relationship Id="rId11" Type="http://schemas.openxmlformats.org/officeDocument/2006/relationships/hyperlink" Target="http://cs.wikipedia.org/wiki/Soubor:REPIN_Ivan_Terrible&amp;Ivan.jpg" TargetMode="External"/><Relationship Id="rId5" Type="http://schemas.openxmlformats.org/officeDocument/2006/relationships/hyperlink" Target="http://cs.wikipedia.org/wiki/Dickens" TargetMode="External"/><Relationship Id="rId15" Type="http://schemas.openxmlformats.org/officeDocument/2006/relationships/hyperlink" Target="http://cs.wikipedia.org/wiki/Soubor:Zola_grave_on_cimetiere_de_montmartre_paris_02.JPG" TargetMode="External"/><Relationship Id="rId10" Type="http://schemas.openxmlformats.org/officeDocument/2006/relationships/hyperlink" Target="http://artquizz.free.fr/p2b/romanCourbet.jpg" TargetMode="External"/><Relationship Id="rId4" Type="http://schemas.openxmlformats.org/officeDocument/2006/relationships/hyperlink" Target="http://cs.wikipedia.org/wiki/%C3%89mile_Zola" TargetMode="External"/><Relationship Id="rId9" Type="http://schemas.openxmlformats.org/officeDocument/2006/relationships/hyperlink" Target="http://cs.wikipedia.org/wiki/Franti%C5%A1ek_Josef_I" TargetMode="External"/><Relationship Id="rId14" Type="http://schemas.openxmlformats.org/officeDocument/2006/relationships/hyperlink" Target="http://cs.wikipedia.org/wiki/Zabij%C3%A1k_(knih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572000" cy="594066"/>
          </a:xfrm>
        </p:spPr>
        <p:txBody>
          <a:bodyPr>
            <a:normAutofit/>
          </a:bodyPr>
          <a:lstStyle/>
          <a:p>
            <a:pPr algn="l"/>
            <a:r>
              <a:rPr lang="cs-CZ" sz="2500" b="1" dirty="0">
                <a:latin typeface="Times New Roman" pitchFamily="18" charset="0"/>
                <a:cs typeface="Times New Roman" pitchFamily="18" charset="0"/>
              </a:rPr>
              <a:t>47.1 Realismus a naturalismus</a:t>
            </a: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10" name="TextovéPole 9"/>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b="1" dirty="0">
              <a:solidFill>
                <a:schemeClr val="accent3">
                  <a:lumMod val="50000"/>
                </a:schemeClr>
              </a:solidFill>
            </a:endParaRPr>
          </a:p>
          <a:p>
            <a:r>
              <a:rPr lang="cs-CZ" sz="1200" dirty="0">
                <a:solidFill>
                  <a:schemeClr val="accent3">
                    <a:lumMod val="50000"/>
                  </a:schemeClr>
                </a:solidFill>
                <a:latin typeface="Times New Roman" pitchFamily="18" charset="0"/>
                <a:cs typeface="Times New Roman" pitchFamily="18" charset="0"/>
              </a:rPr>
              <a:t>Autor: </a:t>
            </a:r>
            <a:r>
              <a:rPr lang="cs-CZ" sz="1200" b="1" dirty="0">
                <a:solidFill>
                  <a:schemeClr val="accent3">
                    <a:lumMod val="50000"/>
                  </a:schemeClr>
                </a:solidFill>
                <a:latin typeface="Times New Roman" pitchFamily="18" charset="0"/>
                <a:cs typeface="Times New Roman" pitchFamily="18" charset="0"/>
              </a:rPr>
              <a:t> Mgr. Zuzana Kadlecová</a:t>
            </a:r>
          </a:p>
          <a:p>
            <a:endParaRPr lang="cs-CZ" sz="1000" dirty="0">
              <a:latin typeface="Times New Roman" pitchFamily="18" charset="0"/>
              <a:cs typeface="Times New Roman" pitchFamily="18" charset="0"/>
            </a:endParaRPr>
          </a:p>
        </p:txBody>
      </p:sp>
      <p:pic>
        <p:nvPicPr>
          <p:cNvPr id="11"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090981" y="4527947"/>
            <a:ext cx="3053019" cy="615553"/>
          </a:xfrm>
          <a:prstGeom prst="rect">
            <a:avLst/>
          </a:prstGeom>
          <a:noFill/>
          <a:ln>
            <a:noFill/>
          </a:ln>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16" y="1003391"/>
            <a:ext cx="1208024" cy="161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424421" y="1174137"/>
            <a:ext cx="814647" cy="461665"/>
          </a:xfrm>
          <a:prstGeom prst="rect">
            <a:avLst/>
          </a:prstGeom>
          <a:solidFill>
            <a:srgbClr val="FF6600"/>
          </a:solidFill>
        </p:spPr>
        <p:txBody>
          <a:bodyPr wrap="none" rtlCol="0">
            <a:spAutoFit/>
          </a:bodyPr>
          <a:lstStyle/>
          <a:p>
            <a:pPr algn="ctr"/>
            <a:r>
              <a:rPr lang="cs-CZ" sz="1200" b="1" dirty="0" err="1">
                <a:latin typeface="Times New Roman" pitchFamily="18" charset="0"/>
                <a:cs typeface="Times New Roman" pitchFamily="18" charset="0"/>
              </a:rPr>
              <a:t>Honoré</a:t>
            </a:r>
            <a:r>
              <a:rPr lang="cs-CZ" sz="1200" b="1" dirty="0">
                <a:latin typeface="Times New Roman" pitchFamily="18" charset="0"/>
                <a:cs typeface="Times New Roman" pitchFamily="18" charset="0"/>
              </a:rPr>
              <a:t> </a:t>
            </a:r>
          </a:p>
          <a:p>
            <a:pPr algn="ctr"/>
            <a:r>
              <a:rPr lang="cs-CZ" sz="1200" b="1" dirty="0">
                <a:latin typeface="Times New Roman" pitchFamily="18" charset="0"/>
                <a:cs typeface="Times New Roman" pitchFamily="18" charset="0"/>
              </a:rPr>
              <a:t>de Balzac</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603" y="995479"/>
            <a:ext cx="1264311" cy="170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1475656" y="2028044"/>
            <a:ext cx="1217000" cy="461665"/>
          </a:xfrm>
          <a:prstGeom prst="rect">
            <a:avLst/>
          </a:prstGeom>
          <a:solidFill>
            <a:srgbClr val="FF6600"/>
          </a:solidFill>
        </p:spPr>
        <p:txBody>
          <a:bodyPr wrap="none" rtlCol="0">
            <a:spAutoFit/>
          </a:bodyPr>
          <a:lstStyle/>
          <a:p>
            <a:pPr algn="ctr"/>
            <a:r>
              <a:rPr lang="cs-CZ" sz="1200" b="1" dirty="0" err="1">
                <a:latin typeface="Times New Roman" pitchFamily="18" charset="0"/>
                <a:cs typeface="Times New Roman" pitchFamily="18" charset="0"/>
              </a:rPr>
              <a:t>Guy</a:t>
            </a:r>
            <a:endParaRPr lang="cs-CZ" sz="1200" b="1" dirty="0">
              <a:latin typeface="Times New Roman" pitchFamily="18" charset="0"/>
              <a:cs typeface="Times New Roman" pitchFamily="18" charset="0"/>
            </a:endParaRPr>
          </a:p>
          <a:p>
            <a:pPr algn="ctr"/>
            <a:r>
              <a:rPr lang="cs-CZ" sz="1200" b="1" dirty="0">
                <a:latin typeface="Times New Roman" pitchFamily="18" charset="0"/>
                <a:cs typeface="Times New Roman" pitchFamily="18" charset="0"/>
              </a:rPr>
              <a:t>de </a:t>
            </a:r>
            <a:r>
              <a:rPr lang="cs-CZ" sz="1200" b="1" dirty="0" err="1">
                <a:latin typeface="Times New Roman" pitchFamily="18" charset="0"/>
                <a:cs typeface="Times New Roman" pitchFamily="18" charset="0"/>
              </a:rPr>
              <a:t>Maupassant</a:t>
            </a:r>
            <a:endParaRPr lang="cs-CZ" sz="1200" b="1" dirty="0">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00" y="2736000"/>
            <a:ext cx="1342151" cy="167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1944358" y="4079525"/>
            <a:ext cx="909223" cy="276999"/>
          </a:xfrm>
          <a:prstGeom prst="rect">
            <a:avLst/>
          </a:prstGeom>
          <a:solidFill>
            <a:srgbClr val="FF6600"/>
          </a:solidFill>
        </p:spPr>
        <p:txBody>
          <a:bodyPr wrap="none" rtlCol="0">
            <a:spAutoFit/>
          </a:bodyPr>
          <a:lstStyle/>
          <a:p>
            <a:r>
              <a:rPr lang="cs-CZ" sz="1200" b="1" dirty="0" err="1">
                <a:latin typeface="Times New Roman" pitchFamily="18" charset="0"/>
                <a:cs typeface="Times New Roman" pitchFamily="18" charset="0"/>
              </a:rPr>
              <a:t>Émile</a:t>
            </a:r>
            <a:r>
              <a:rPr lang="cs-CZ" sz="1200" b="1" dirty="0">
                <a:latin typeface="Times New Roman" pitchFamily="18" charset="0"/>
                <a:cs typeface="Times New Roman" pitchFamily="18" charset="0"/>
              </a:rPr>
              <a:t> </a:t>
            </a:r>
            <a:r>
              <a:rPr lang="cs-CZ" sz="1200" b="1" dirty="0" err="1">
                <a:latin typeface="Times New Roman" pitchFamily="18" charset="0"/>
                <a:cs typeface="Times New Roman" pitchFamily="18" charset="0"/>
              </a:rPr>
              <a:t>Zola</a:t>
            </a:r>
            <a:endParaRPr lang="cs-CZ" sz="1200" b="1" dirty="0">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086" y="2775572"/>
            <a:ext cx="1201673" cy="168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2239068" y="3127447"/>
            <a:ext cx="705642" cy="461665"/>
          </a:xfrm>
          <a:prstGeom prst="rect">
            <a:avLst/>
          </a:prstGeom>
          <a:solidFill>
            <a:srgbClr val="FF6600"/>
          </a:solidFill>
        </p:spPr>
        <p:txBody>
          <a:bodyPr wrap="none" rtlCol="0">
            <a:spAutoFit/>
          </a:bodyPr>
          <a:lstStyle/>
          <a:p>
            <a:r>
              <a:rPr lang="cs-CZ" sz="1200" b="1" dirty="0">
                <a:latin typeface="Times New Roman" pitchFamily="18" charset="0"/>
                <a:cs typeface="Times New Roman" pitchFamily="18" charset="0"/>
              </a:rPr>
              <a:t>Charles</a:t>
            </a:r>
          </a:p>
          <a:p>
            <a:r>
              <a:rPr lang="cs-CZ" sz="1200" b="1" dirty="0">
                <a:latin typeface="Times New Roman" pitchFamily="18" charset="0"/>
                <a:cs typeface="Times New Roman" pitchFamily="18" charset="0"/>
              </a:rPr>
              <a:t>Dickens</a:t>
            </a: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000" y="1512000"/>
            <a:ext cx="1158941" cy="151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5723649" y="1935710"/>
            <a:ext cx="813364" cy="646331"/>
          </a:xfrm>
          <a:prstGeom prst="rect">
            <a:avLst/>
          </a:prstGeom>
          <a:solidFill>
            <a:srgbClr val="FF6600"/>
          </a:solidFill>
        </p:spPr>
        <p:txBody>
          <a:bodyPr wrap="none" rtlCol="0">
            <a:spAutoFit/>
          </a:bodyPr>
          <a:lstStyle/>
          <a:p>
            <a:pPr algn="ctr"/>
            <a:r>
              <a:rPr lang="cs-CZ" sz="1200" b="1" dirty="0">
                <a:latin typeface="Times New Roman" pitchFamily="18" charset="0"/>
                <a:cs typeface="Times New Roman" pitchFamily="18" charset="0"/>
              </a:rPr>
              <a:t>Nikolaj </a:t>
            </a:r>
          </a:p>
          <a:p>
            <a:pPr algn="ctr"/>
            <a:r>
              <a:rPr lang="cs-CZ" sz="1200" b="1" dirty="0" err="1">
                <a:latin typeface="Times New Roman" pitchFamily="18" charset="0"/>
                <a:cs typeface="Times New Roman" pitchFamily="18" charset="0"/>
              </a:rPr>
              <a:t>Vasiljevič</a:t>
            </a:r>
            <a:endParaRPr lang="cs-CZ" sz="1200" b="1" dirty="0">
              <a:latin typeface="Times New Roman" pitchFamily="18" charset="0"/>
              <a:cs typeface="Times New Roman" pitchFamily="18" charset="0"/>
            </a:endParaRPr>
          </a:p>
          <a:p>
            <a:pPr algn="ctr"/>
            <a:r>
              <a:rPr lang="cs-CZ" sz="1200" b="1" dirty="0">
                <a:latin typeface="Times New Roman" pitchFamily="18" charset="0"/>
                <a:cs typeface="Times New Roman" pitchFamily="18" charset="0"/>
              </a:rPr>
              <a:t>Gogol</a:t>
            </a:r>
          </a:p>
        </p:txBody>
      </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116" y="1635802"/>
            <a:ext cx="1086740" cy="135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8035509" y="2141468"/>
            <a:ext cx="1034257" cy="646331"/>
          </a:xfrm>
          <a:prstGeom prst="rect">
            <a:avLst/>
          </a:prstGeom>
          <a:solidFill>
            <a:srgbClr val="FF6600"/>
          </a:solidFill>
        </p:spPr>
        <p:txBody>
          <a:bodyPr wrap="none" rtlCol="0">
            <a:spAutoFit/>
          </a:bodyPr>
          <a:lstStyle/>
          <a:p>
            <a:pPr algn="ctr"/>
            <a:r>
              <a:rPr lang="cs-CZ" sz="1200" b="1" dirty="0" err="1">
                <a:latin typeface="Times New Roman" pitchFamily="18" charset="0"/>
                <a:cs typeface="Times New Roman" pitchFamily="18" charset="0"/>
              </a:rPr>
              <a:t>Fjodor</a:t>
            </a:r>
            <a:r>
              <a:rPr lang="cs-CZ" sz="1200" b="1" dirty="0">
                <a:latin typeface="Times New Roman" pitchFamily="18" charset="0"/>
                <a:cs typeface="Times New Roman" pitchFamily="18" charset="0"/>
              </a:rPr>
              <a:t> </a:t>
            </a:r>
          </a:p>
          <a:p>
            <a:pPr algn="ctr"/>
            <a:r>
              <a:rPr lang="cs-CZ" sz="1200" b="1" dirty="0">
                <a:latin typeface="Times New Roman" pitchFamily="18" charset="0"/>
                <a:cs typeface="Times New Roman" pitchFamily="18" charset="0"/>
              </a:rPr>
              <a:t>Michajlovič</a:t>
            </a:r>
          </a:p>
          <a:p>
            <a:pPr algn="ctr"/>
            <a:r>
              <a:rPr lang="cs-CZ" sz="1200" b="1" dirty="0" err="1">
                <a:latin typeface="Times New Roman" pitchFamily="18" charset="0"/>
                <a:cs typeface="Times New Roman" pitchFamily="18" charset="0"/>
              </a:rPr>
              <a:t>Dostojevskij</a:t>
            </a:r>
            <a:endParaRPr lang="cs-CZ" sz="1200" b="1" dirty="0">
              <a:latin typeface="Times New Roman" pitchFamily="18" charset="0"/>
              <a:cs typeface="Times New Roman" pitchFamily="18" charset="0"/>
            </a:endParaRPr>
          </a:p>
        </p:txBody>
      </p:sp>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6856" y="3091698"/>
            <a:ext cx="1164751" cy="140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7004322" y="3584136"/>
            <a:ext cx="742511" cy="646331"/>
          </a:xfrm>
          <a:prstGeom prst="rect">
            <a:avLst/>
          </a:prstGeom>
          <a:solidFill>
            <a:srgbClr val="FF6600"/>
          </a:solidFill>
        </p:spPr>
        <p:txBody>
          <a:bodyPr wrap="none" rtlCol="0">
            <a:spAutoFit/>
          </a:bodyPr>
          <a:lstStyle/>
          <a:p>
            <a:pPr algn="ctr"/>
            <a:r>
              <a:rPr lang="cs-CZ" sz="1200" b="1" dirty="0">
                <a:latin typeface="Times New Roman" pitchFamily="18" charset="0"/>
                <a:cs typeface="Times New Roman" pitchFamily="18" charset="0"/>
              </a:rPr>
              <a:t>Anton</a:t>
            </a:r>
          </a:p>
          <a:p>
            <a:pPr algn="ctr"/>
            <a:r>
              <a:rPr lang="cs-CZ" sz="1200" b="1" dirty="0">
                <a:latin typeface="Times New Roman" pitchFamily="18" charset="0"/>
                <a:cs typeface="Times New Roman" pitchFamily="18" charset="0"/>
              </a:rPr>
              <a:t>Pavlovič</a:t>
            </a:r>
          </a:p>
          <a:p>
            <a:pPr algn="ctr"/>
            <a:r>
              <a:rPr lang="cs-CZ" sz="1200" b="1" dirty="0">
                <a:latin typeface="Times New Roman" pitchFamily="18" charset="0"/>
                <a:cs typeface="Times New Roman" pitchFamily="18" charset="0"/>
              </a:rPr>
              <a:t>Čechov</a:t>
            </a:r>
          </a:p>
        </p:txBody>
      </p:sp>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4899" y="2954586"/>
            <a:ext cx="1046609" cy="149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ovéPole 12"/>
          <p:cNvSpPr txBox="1"/>
          <p:nvPr/>
        </p:nvSpPr>
        <p:spPr>
          <a:xfrm>
            <a:off x="4594432" y="3619475"/>
            <a:ext cx="930063" cy="646331"/>
          </a:xfrm>
          <a:prstGeom prst="rect">
            <a:avLst/>
          </a:prstGeom>
          <a:solidFill>
            <a:srgbClr val="FF6600"/>
          </a:solidFill>
        </p:spPr>
        <p:txBody>
          <a:bodyPr wrap="none" rtlCol="0">
            <a:spAutoFit/>
          </a:bodyPr>
          <a:lstStyle/>
          <a:p>
            <a:pPr algn="ctr"/>
            <a:r>
              <a:rPr lang="cs-CZ" sz="1200" b="1" dirty="0">
                <a:latin typeface="Times New Roman" pitchFamily="18" charset="0"/>
                <a:cs typeface="Times New Roman" pitchFamily="18" charset="0"/>
              </a:rPr>
              <a:t>Lev</a:t>
            </a:r>
          </a:p>
          <a:p>
            <a:pPr algn="ctr"/>
            <a:r>
              <a:rPr lang="cs-CZ" sz="1200" b="1" dirty="0">
                <a:latin typeface="Times New Roman" pitchFamily="18" charset="0"/>
                <a:cs typeface="Times New Roman" pitchFamily="18" charset="0"/>
              </a:rPr>
              <a:t>Nikolajevič</a:t>
            </a:r>
          </a:p>
          <a:p>
            <a:pPr algn="ctr"/>
            <a:r>
              <a:rPr lang="cs-CZ" sz="1200" b="1" dirty="0">
                <a:latin typeface="Times New Roman" pitchFamily="18" charset="0"/>
                <a:cs typeface="Times New Roman" pitchFamily="18" charset="0"/>
              </a:rPr>
              <a:t>Tolstoj</a:t>
            </a:r>
          </a:p>
        </p:txBody>
      </p:sp>
      <p:sp>
        <p:nvSpPr>
          <p:cNvPr id="3" name="Vlna 2"/>
          <p:cNvSpPr/>
          <p:nvPr/>
        </p:nvSpPr>
        <p:spPr>
          <a:xfrm>
            <a:off x="4788024" y="560861"/>
            <a:ext cx="4176464" cy="986408"/>
          </a:xfrm>
          <a:prstGeom prst="wav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i="1" dirty="0">
                <a:solidFill>
                  <a:schemeClr val="tx1"/>
                </a:solidFill>
                <a:latin typeface="Times New Roman" pitchFamily="18" charset="0"/>
                <a:cs typeface="Times New Roman" pitchFamily="18" charset="0"/>
              </a:rPr>
              <a:t>Směry převládající v literatuře </a:t>
            </a:r>
          </a:p>
          <a:p>
            <a:pPr algn="ctr"/>
            <a:r>
              <a:rPr lang="cs-CZ" sz="1600" b="1" i="1" dirty="0">
                <a:solidFill>
                  <a:schemeClr val="tx1"/>
                </a:solidFill>
                <a:latin typeface="Times New Roman" pitchFamily="18" charset="0"/>
                <a:cs typeface="Times New Roman" pitchFamily="18" charset="0"/>
              </a:rPr>
              <a:t>2. poloviny 19. století.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47.10 Anotace</a:t>
            </a:r>
          </a:p>
        </p:txBody>
      </p:sp>
      <p:graphicFrame>
        <p:nvGraphicFramePr>
          <p:cNvPr id="4" name="Tabulka 3"/>
          <p:cNvGraphicFramePr>
            <a:graphicFrameLocks noGrp="1"/>
          </p:cNvGraphicFramePr>
          <p:nvPr>
            <p:extLst>
              <p:ext uri="{D42A27DB-BD31-4B8C-83A1-F6EECF244321}">
                <p14:modId xmlns:p14="http://schemas.microsoft.com/office/powerpoint/2010/main" val="1942114404"/>
              </p:ext>
            </p:extLst>
          </p:nvPr>
        </p:nvGraphicFramePr>
        <p:xfrm>
          <a:off x="1043608" y="1275606"/>
          <a:ext cx="7272808" cy="3480678"/>
        </p:xfrm>
        <a:graphic>
          <a:graphicData uri="http://schemas.openxmlformats.org/drawingml/2006/table">
            <a:tbl>
              <a:tblPr firstRow="1" bandRow="1">
                <a:tableStyleId>{10A1B5D5-9B99-4C35-A422-299274C87663}</a:tableStyleId>
              </a:tblPr>
              <a:tblGrid>
                <a:gridCol w="1907305">
                  <a:extLst>
                    <a:ext uri="{9D8B030D-6E8A-4147-A177-3AD203B41FA5}">
                      <a16:colId xmlns:a16="http://schemas.microsoft.com/office/drawing/2014/main" val="20000"/>
                    </a:ext>
                  </a:extLst>
                </a:gridCol>
                <a:gridCol w="5365503">
                  <a:extLst>
                    <a:ext uri="{9D8B030D-6E8A-4147-A177-3AD203B41FA5}">
                      <a16:colId xmlns:a16="http://schemas.microsoft.com/office/drawing/2014/main" val="20001"/>
                    </a:ext>
                  </a:extLst>
                </a:gridCol>
              </a:tblGrid>
              <a:tr h="545574">
                <a:tc>
                  <a:txBody>
                    <a:bodyPr/>
                    <a:lstStyle/>
                    <a:p>
                      <a:r>
                        <a:rPr lang="cs-CZ" dirty="0">
                          <a:latin typeface="Times New Roman" pitchFamily="18" charset="0"/>
                          <a:cs typeface="Times New Roman" pitchFamily="18" charset="0"/>
                        </a:rPr>
                        <a:t>Autor</a:t>
                      </a:r>
                    </a:p>
                  </a:txBody>
                  <a:tcPr/>
                </a:tc>
                <a:tc>
                  <a:txBody>
                    <a:bodyPr/>
                    <a:lstStyle/>
                    <a:p>
                      <a:r>
                        <a:rPr lang="cs-CZ" dirty="0">
                          <a:latin typeface="Times New Roman" pitchFamily="18" charset="0"/>
                          <a:cs typeface="Times New Roman" pitchFamily="18" charset="0"/>
                        </a:rPr>
                        <a:t>Mgr.</a:t>
                      </a:r>
                      <a:r>
                        <a:rPr lang="cs-CZ" baseline="0" dirty="0">
                          <a:latin typeface="Times New Roman" pitchFamily="18" charset="0"/>
                          <a:cs typeface="Times New Roman" pitchFamily="18" charset="0"/>
                        </a:rPr>
                        <a:t> Zuzana Kadlecová</a:t>
                      </a:r>
                      <a:endParaRPr lang="cs-CZ"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53152">
                <a:tc>
                  <a:txBody>
                    <a:bodyPr/>
                    <a:lstStyle/>
                    <a:p>
                      <a:r>
                        <a:rPr lang="cs-CZ" dirty="0">
                          <a:latin typeface="Times New Roman" pitchFamily="18" charset="0"/>
                          <a:cs typeface="Times New Roman" pitchFamily="18" charset="0"/>
                        </a:rPr>
                        <a:t>Období</a:t>
                      </a:r>
                    </a:p>
                  </a:txBody>
                  <a:tcPr/>
                </a:tc>
                <a:tc>
                  <a:txBody>
                    <a:bodyPr/>
                    <a:lstStyle/>
                    <a:p>
                      <a:r>
                        <a:rPr lang="cs-CZ" dirty="0">
                          <a:latin typeface="Times New Roman" pitchFamily="18" charset="0"/>
                          <a:cs typeface="Times New Roman" pitchFamily="18" charset="0"/>
                        </a:rPr>
                        <a:t>01</a:t>
                      </a:r>
                      <a:r>
                        <a:rPr lang="cs-CZ" baseline="0" dirty="0">
                          <a:latin typeface="Times New Roman" pitchFamily="18" charset="0"/>
                          <a:cs typeface="Times New Roman" pitchFamily="18" charset="0"/>
                        </a:rPr>
                        <a:t> – 06/2012</a:t>
                      </a:r>
                      <a:endParaRPr lang="cs-CZ"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53152">
                <a:tc>
                  <a:txBody>
                    <a:bodyPr/>
                    <a:lstStyle/>
                    <a:p>
                      <a:r>
                        <a:rPr lang="cs-CZ" dirty="0">
                          <a:latin typeface="Times New Roman" pitchFamily="18" charset="0"/>
                          <a:cs typeface="Times New Roman" pitchFamily="18" charset="0"/>
                        </a:rPr>
                        <a:t>Ročník</a:t>
                      </a:r>
                    </a:p>
                  </a:txBody>
                  <a:tcPr/>
                </a:tc>
                <a:tc>
                  <a:txBody>
                    <a:bodyPr/>
                    <a:lstStyle/>
                    <a:p>
                      <a:r>
                        <a:rPr lang="cs-CZ" dirty="0">
                          <a:latin typeface="Times New Roman" pitchFamily="18" charset="0"/>
                          <a:cs typeface="Times New Roman" pitchFamily="18" charset="0"/>
                        </a:rPr>
                        <a:t>9. ročník</a:t>
                      </a:r>
                    </a:p>
                  </a:txBody>
                  <a:tcPr/>
                </a:tc>
                <a:extLst>
                  <a:ext uri="{0D108BD9-81ED-4DB2-BD59-A6C34878D82A}">
                    <a16:rowId xmlns:a16="http://schemas.microsoft.com/office/drawing/2014/main" val="10002"/>
                  </a:ext>
                </a:extLst>
              </a:tr>
              <a:tr h="553152">
                <a:tc>
                  <a:txBody>
                    <a:bodyPr/>
                    <a:lstStyle/>
                    <a:p>
                      <a:r>
                        <a:rPr lang="cs-CZ" dirty="0">
                          <a:latin typeface="Times New Roman" pitchFamily="18" charset="0"/>
                          <a:cs typeface="Times New Roman" pitchFamily="18" charset="0"/>
                        </a:rPr>
                        <a:t>Klíčová slova</a:t>
                      </a:r>
                    </a:p>
                  </a:txBody>
                  <a:tcPr/>
                </a:tc>
                <a:tc>
                  <a:txBody>
                    <a:bodyPr/>
                    <a:lstStyle/>
                    <a:p>
                      <a:pPr algn="just"/>
                      <a:r>
                        <a:rPr lang="cs-CZ" dirty="0">
                          <a:latin typeface="Times New Roman" pitchFamily="18" charset="0"/>
                          <a:cs typeface="Times New Roman" pitchFamily="18" charset="0"/>
                        </a:rPr>
                        <a:t>Realismus, naturalismus, Balzac, </a:t>
                      </a:r>
                      <a:r>
                        <a:rPr lang="cs-CZ" dirty="0" err="1">
                          <a:latin typeface="Times New Roman" pitchFamily="18" charset="0"/>
                          <a:cs typeface="Times New Roman" pitchFamily="18" charset="0"/>
                        </a:rPr>
                        <a:t>Maupassant</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Zola</a:t>
                      </a:r>
                      <a:r>
                        <a:rPr lang="cs-CZ" dirty="0">
                          <a:latin typeface="Times New Roman" pitchFamily="18" charset="0"/>
                          <a:cs typeface="Times New Roman" pitchFamily="18" charset="0"/>
                        </a:rPr>
                        <a:t>, Gogol, Tolstoj, </a:t>
                      </a:r>
                      <a:r>
                        <a:rPr lang="cs-CZ" dirty="0" err="1">
                          <a:latin typeface="Times New Roman" pitchFamily="18" charset="0"/>
                          <a:cs typeface="Times New Roman" pitchFamily="18" charset="0"/>
                        </a:rPr>
                        <a:t>Dostojevskij</a:t>
                      </a:r>
                      <a:r>
                        <a:rPr lang="cs-CZ" dirty="0">
                          <a:latin typeface="Times New Roman" pitchFamily="18" charset="0"/>
                          <a:cs typeface="Times New Roman" pitchFamily="18" charset="0"/>
                        </a:rPr>
                        <a:t>, Čechov, Dickens.</a:t>
                      </a:r>
                    </a:p>
                  </a:txBody>
                  <a:tcPr/>
                </a:tc>
                <a:extLst>
                  <a:ext uri="{0D108BD9-81ED-4DB2-BD59-A6C34878D82A}">
                    <a16:rowId xmlns:a16="http://schemas.microsoft.com/office/drawing/2014/main" val="10003"/>
                  </a:ext>
                </a:extLst>
              </a:tr>
              <a:tr h="958020">
                <a:tc>
                  <a:txBody>
                    <a:bodyPr/>
                    <a:lstStyle/>
                    <a:p>
                      <a:r>
                        <a:rPr lang="cs-CZ" dirty="0">
                          <a:latin typeface="Times New Roman" pitchFamily="18" charset="0"/>
                          <a:cs typeface="Times New Roman" pitchFamily="18" charset="0"/>
                        </a:rPr>
                        <a:t>Anotace</a:t>
                      </a:r>
                    </a:p>
                  </a:txBody>
                  <a:tcPr/>
                </a:tc>
                <a:tc>
                  <a:txBody>
                    <a:bodyPr/>
                    <a:lstStyle/>
                    <a:p>
                      <a:pPr algn="just"/>
                      <a:r>
                        <a:rPr lang="cs-CZ" dirty="0">
                          <a:latin typeface="Times New Roman" pitchFamily="18" charset="0"/>
                          <a:cs typeface="Times New Roman" pitchFamily="18" charset="0"/>
                        </a:rPr>
                        <a:t>Prezentace přibližující</a:t>
                      </a:r>
                      <a:r>
                        <a:rPr lang="cs-CZ" baseline="0" dirty="0">
                          <a:latin typeface="Times New Roman" pitchFamily="18" charset="0"/>
                          <a:cs typeface="Times New Roman" pitchFamily="18" charset="0"/>
                        </a:rPr>
                        <a:t> spisovatele, kteří chtěli poukázat na soudobé společenské a sociální problémy, a to  zachycením typických příslušníků určité společenské skupiny v každodenním, běžném životě.</a:t>
                      </a:r>
                      <a:endParaRPr lang="cs-CZ"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60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334" y="492443"/>
            <a:ext cx="5508104" cy="594066"/>
          </a:xfrm>
        </p:spPr>
        <p:txBody>
          <a:bodyPr>
            <a:normAutofit/>
          </a:bodyPr>
          <a:lstStyle/>
          <a:p>
            <a:pPr algn="l"/>
            <a:r>
              <a:rPr lang="cs-CZ" sz="2500" b="1" dirty="0">
                <a:latin typeface="Times New Roman" pitchFamily="18" charset="0"/>
                <a:cs typeface="Times New Roman" pitchFamily="18" charset="0"/>
              </a:rPr>
              <a:t>47.2 Co již víme?</a:t>
            </a: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5" name="TextovéPole 4"/>
          <p:cNvSpPr txBox="1"/>
          <p:nvPr/>
        </p:nvSpPr>
        <p:spPr>
          <a:xfrm>
            <a:off x="251520" y="1203598"/>
            <a:ext cx="4248472" cy="1877437"/>
          </a:xfrm>
          <a:prstGeom prst="rect">
            <a:avLst/>
          </a:prstGeom>
          <a:solidFill>
            <a:srgbClr val="FF6600"/>
          </a:solidFill>
          <a:ln w="38100" cmpd="dbl">
            <a:solidFill>
              <a:schemeClr val="tx1"/>
            </a:solidFill>
          </a:ln>
        </p:spPr>
        <p:txBody>
          <a:bodyPr wrap="square" rtlCol="0">
            <a:spAutoFit/>
          </a:bodyPr>
          <a:lstStyle/>
          <a:p>
            <a:r>
              <a:rPr lang="cs-CZ" b="1" dirty="0">
                <a:latin typeface="Times New Roman" pitchFamily="18" charset="0"/>
                <a:cs typeface="Times New Roman" pitchFamily="18" charset="0"/>
              </a:rPr>
              <a:t>Realismus</a:t>
            </a:r>
          </a:p>
          <a:p>
            <a:pPr marL="285750" indent="-285750" algn="just">
              <a:buFontTx/>
              <a:buChar char="-"/>
            </a:pPr>
            <a:r>
              <a:rPr lang="cs-CZ" sz="1400" b="1" dirty="0">
                <a:latin typeface="Times New Roman" pitchFamily="18" charset="0"/>
                <a:cs typeface="Times New Roman" pitchFamily="18" charset="0"/>
              </a:rPr>
              <a:t>z lat. </a:t>
            </a:r>
            <a:r>
              <a:rPr lang="cs-CZ" sz="1400" b="1" i="1" dirty="0" err="1">
                <a:latin typeface="Times New Roman" pitchFamily="18" charset="0"/>
                <a:cs typeface="Times New Roman" pitchFamily="18" charset="0"/>
              </a:rPr>
              <a:t>realis</a:t>
            </a:r>
            <a:r>
              <a:rPr lang="cs-CZ" sz="1400" b="1" i="1" dirty="0">
                <a:latin typeface="Times New Roman" pitchFamily="18" charset="0"/>
                <a:cs typeface="Times New Roman" pitchFamily="18" charset="0"/>
              </a:rPr>
              <a:t> = věcný, skutečný; </a:t>
            </a:r>
            <a:r>
              <a:rPr lang="cs-CZ" sz="1400" b="1" dirty="0">
                <a:latin typeface="Times New Roman" pitchFamily="18" charset="0"/>
                <a:cs typeface="Times New Roman" pitchFamily="18" charset="0"/>
              </a:rPr>
              <a:t>realita = skutečnost</a:t>
            </a:r>
          </a:p>
          <a:p>
            <a:pPr marL="285750" indent="-285750" algn="just">
              <a:buFontTx/>
              <a:buChar char="-"/>
            </a:pPr>
            <a:r>
              <a:rPr lang="cs-CZ" sz="1400" b="1" dirty="0">
                <a:latin typeface="Times New Roman" pitchFamily="18" charset="0"/>
                <a:cs typeface="Times New Roman" pitchFamily="18" charset="0"/>
              </a:rPr>
              <a:t>vliv rozvoje přírodních věd a filozofie (zvl. </a:t>
            </a:r>
            <a:r>
              <a:rPr lang="cs-CZ" sz="1400" b="1" i="1" dirty="0">
                <a:latin typeface="Times New Roman" pitchFamily="18" charset="0"/>
                <a:cs typeface="Times New Roman" pitchFamily="18" charset="0"/>
              </a:rPr>
              <a:t>pozitivismu</a:t>
            </a:r>
            <a:r>
              <a:rPr lang="cs-CZ" sz="1400" b="1" dirty="0">
                <a:latin typeface="Times New Roman" pitchFamily="18" charset="0"/>
                <a:cs typeface="Times New Roman" pitchFamily="18" charset="0"/>
              </a:rPr>
              <a:t> = skutečné je to, co lze dokázat smysly)</a:t>
            </a:r>
          </a:p>
          <a:p>
            <a:pPr marL="285750" indent="-285750" algn="just">
              <a:buFontTx/>
              <a:buChar char="-"/>
            </a:pPr>
            <a:r>
              <a:rPr lang="cs-CZ" sz="1400" b="1" dirty="0">
                <a:latin typeface="Times New Roman" pitchFamily="18" charset="0"/>
                <a:cs typeface="Times New Roman" pitchFamily="18" charset="0"/>
              </a:rPr>
              <a:t>snaha uplatnit vědecké postupy i v literatuře =&gt; literatura je chápána jako vědecká analýza společnosti</a:t>
            </a:r>
          </a:p>
        </p:txBody>
      </p:sp>
      <p:sp>
        <p:nvSpPr>
          <p:cNvPr id="6" name="TextovéPole 5"/>
          <p:cNvSpPr txBox="1"/>
          <p:nvPr/>
        </p:nvSpPr>
        <p:spPr>
          <a:xfrm>
            <a:off x="4772917" y="803889"/>
            <a:ext cx="4122330" cy="1661993"/>
          </a:xfrm>
          <a:prstGeom prst="rect">
            <a:avLst/>
          </a:prstGeom>
          <a:solidFill>
            <a:srgbClr val="FF6600"/>
          </a:solidFill>
          <a:ln w="38100" cmpd="dbl">
            <a:solidFill>
              <a:schemeClr val="tx1"/>
            </a:solidFill>
          </a:ln>
        </p:spPr>
        <p:txBody>
          <a:bodyPr wrap="square" rtlCol="0">
            <a:spAutoFit/>
          </a:bodyPr>
          <a:lstStyle/>
          <a:p>
            <a:pPr algn="just"/>
            <a:r>
              <a:rPr lang="cs-CZ" b="1" dirty="0">
                <a:latin typeface="Times New Roman" pitchFamily="18" charset="0"/>
                <a:cs typeface="Times New Roman" pitchFamily="18" charset="0"/>
              </a:rPr>
              <a:t>Naturalismus</a:t>
            </a:r>
          </a:p>
          <a:p>
            <a:pPr marL="285750" indent="-285750" algn="just">
              <a:buFontTx/>
              <a:buChar char="-"/>
            </a:pPr>
            <a:r>
              <a:rPr lang="cs-CZ" sz="1400" b="1" dirty="0">
                <a:latin typeface="Times New Roman" pitchFamily="18" charset="0"/>
                <a:cs typeface="Times New Roman" pitchFamily="18" charset="0"/>
              </a:rPr>
              <a:t>z lat. </a:t>
            </a:r>
            <a:r>
              <a:rPr lang="cs-CZ" sz="1400" b="1" i="1" dirty="0">
                <a:latin typeface="Times New Roman" pitchFamily="18" charset="0"/>
                <a:cs typeface="Times New Roman" pitchFamily="18" charset="0"/>
              </a:rPr>
              <a:t>natura = příroda</a:t>
            </a:r>
            <a:endParaRPr lang="cs-CZ" sz="1400" b="1" dirty="0">
              <a:latin typeface="Times New Roman" pitchFamily="18" charset="0"/>
              <a:cs typeface="Times New Roman" pitchFamily="18" charset="0"/>
            </a:endParaRPr>
          </a:p>
          <a:p>
            <a:pPr marL="285750" indent="-285750" algn="just">
              <a:buFontTx/>
              <a:buChar char="-"/>
            </a:pPr>
            <a:r>
              <a:rPr lang="cs-CZ" sz="1400" b="1" dirty="0">
                <a:latin typeface="Times New Roman" pitchFamily="18" charset="0"/>
                <a:cs typeface="Times New Roman" pitchFamily="18" charset="0"/>
              </a:rPr>
              <a:t>krajní směr realismu</a:t>
            </a:r>
          </a:p>
          <a:p>
            <a:pPr marL="285750" indent="-285750" algn="just">
              <a:buFontTx/>
              <a:buChar char="-"/>
            </a:pPr>
            <a:r>
              <a:rPr lang="cs-CZ" sz="1400" b="1" dirty="0">
                <a:latin typeface="Times New Roman" pitchFamily="18" charset="0"/>
                <a:cs typeface="Times New Roman" pitchFamily="18" charset="0"/>
              </a:rPr>
              <a:t>přesvědčení, že člověk nemůže svůj život příliš ovlivnit: jeho činy jsou dány schopnostmi a sklony, které zdědil, a povahou, již určuje okolní prostředí</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009475"/>
            <a:ext cx="3185759" cy="202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5031567" y="2650172"/>
            <a:ext cx="1346844" cy="46166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tx1"/>
            </a:solidFill>
          </a:ln>
        </p:spPr>
        <p:txBody>
          <a:bodyPr wrap="none" rtlCol="0">
            <a:spAutoFit/>
          </a:bodyPr>
          <a:lstStyle/>
          <a:p>
            <a:pPr algn="ctr"/>
            <a:r>
              <a:rPr lang="cs-CZ" sz="1200" b="1" dirty="0">
                <a:latin typeface="Times New Roman" pitchFamily="18" charset="0"/>
                <a:cs typeface="Times New Roman" pitchFamily="18" charset="0"/>
              </a:rPr>
              <a:t>Gustave </a:t>
            </a:r>
            <a:r>
              <a:rPr lang="cs-CZ" sz="1200" b="1" dirty="0" err="1">
                <a:latin typeface="Times New Roman" pitchFamily="18" charset="0"/>
                <a:cs typeface="Times New Roman" pitchFamily="18" charset="0"/>
              </a:rPr>
              <a:t>Courbet</a:t>
            </a:r>
            <a:r>
              <a:rPr lang="cs-CZ" sz="1200" b="1" dirty="0">
                <a:latin typeface="Times New Roman" pitchFamily="18" charset="0"/>
                <a:cs typeface="Times New Roman" pitchFamily="18" charset="0"/>
              </a:rPr>
              <a:t> </a:t>
            </a:r>
          </a:p>
          <a:p>
            <a:pPr algn="ctr"/>
            <a:r>
              <a:rPr lang="cs-CZ" sz="1200" b="1" dirty="0" err="1">
                <a:latin typeface="Times New Roman" pitchFamily="18" charset="0"/>
                <a:cs typeface="Times New Roman" pitchFamily="18" charset="0"/>
              </a:rPr>
              <a:t>Šterkaři</a:t>
            </a:r>
            <a:endParaRPr lang="cs-CZ" sz="1200" b="1"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417" y="3230532"/>
            <a:ext cx="2529981" cy="185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1353348" y="4496733"/>
            <a:ext cx="1706484" cy="46166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tx1"/>
            </a:solidFill>
          </a:ln>
        </p:spPr>
        <p:txBody>
          <a:bodyPr wrap="square" rtlCol="0">
            <a:spAutoFit/>
          </a:bodyPr>
          <a:lstStyle/>
          <a:p>
            <a:pPr algn="ctr"/>
            <a:r>
              <a:rPr lang="cs-CZ" sz="1200" b="1" dirty="0">
                <a:latin typeface="Times New Roman" pitchFamily="18" charset="0"/>
                <a:cs typeface="Times New Roman" pitchFamily="18" charset="0"/>
              </a:rPr>
              <a:t>Ilja </a:t>
            </a:r>
            <a:r>
              <a:rPr lang="cs-CZ" sz="1200" b="1" dirty="0" err="1">
                <a:latin typeface="Times New Roman" pitchFamily="18" charset="0"/>
                <a:cs typeface="Times New Roman" pitchFamily="18" charset="0"/>
              </a:rPr>
              <a:t>Repin</a:t>
            </a:r>
            <a:endParaRPr lang="cs-CZ" sz="1200" b="1" dirty="0">
              <a:latin typeface="Times New Roman" pitchFamily="18" charset="0"/>
              <a:cs typeface="Times New Roman" pitchFamily="18" charset="0"/>
            </a:endParaRPr>
          </a:p>
          <a:p>
            <a:pPr algn="ctr"/>
            <a:r>
              <a:rPr lang="cs-CZ" sz="1200" b="1" dirty="0">
                <a:latin typeface="Times New Roman" pitchFamily="18" charset="0"/>
                <a:cs typeface="Times New Roman" pitchFamily="18" charset="0"/>
              </a:rPr>
              <a:t>Ivan Hrozný a jeho syn</a:t>
            </a:r>
          </a:p>
        </p:txBody>
      </p:sp>
      <p:sp>
        <p:nvSpPr>
          <p:cNvPr id="9" name="Tlačítko akce: Informace 8">
            <a:hlinkClick r:id="rId5" highlightClick="1"/>
          </p:cNvPr>
          <p:cNvSpPr>
            <a:spLocks noChangeAspect="1"/>
          </p:cNvSpPr>
          <p:nvPr/>
        </p:nvSpPr>
        <p:spPr>
          <a:xfrm>
            <a:off x="3059832" y="803889"/>
            <a:ext cx="540000" cy="540000"/>
          </a:xfrm>
          <a:prstGeom prst="actionButtonInformati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lačítko akce: Informace 9">
            <a:hlinkClick r:id="rId6" highlightClick="1"/>
          </p:cNvPr>
          <p:cNvSpPr>
            <a:spLocks noChangeAspect="1"/>
          </p:cNvSpPr>
          <p:nvPr/>
        </p:nvSpPr>
        <p:spPr>
          <a:xfrm>
            <a:off x="7461023" y="646875"/>
            <a:ext cx="540000" cy="540000"/>
          </a:xfrm>
          <a:prstGeom prst="actionButtonInformati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lačítko akce: Zvuk 2">
            <a:hlinkClick r:id="rId8" highlightClick="1">
              <a:snd r:embed="rId7" name="applause.wav"/>
            </a:hlinkClick>
          </p:cNvPr>
          <p:cNvSpPr>
            <a:spLocks noChangeAspect="1"/>
          </p:cNvSpPr>
          <p:nvPr/>
        </p:nvSpPr>
        <p:spPr>
          <a:xfrm>
            <a:off x="566537" y="3931886"/>
            <a:ext cx="360000" cy="360000"/>
          </a:xfrm>
          <a:prstGeom prst="actionButtonSou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lačítko akce: Zvuk 3">
            <a:hlinkClick r:id="rId9" highlightClick="1">
              <a:snd r:embed="rId7" name="applause.wav"/>
            </a:hlinkClick>
          </p:cNvPr>
          <p:cNvSpPr>
            <a:spLocks noChangeAspect="1"/>
          </p:cNvSpPr>
          <p:nvPr/>
        </p:nvSpPr>
        <p:spPr>
          <a:xfrm>
            <a:off x="251520" y="4499128"/>
            <a:ext cx="360000" cy="360000"/>
          </a:xfrm>
          <a:prstGeom prst="actionButtonSou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225240" y="3369354"/>
            <a:ext cx="1863202" cy="292388"/>
          </a:xfrm>
          <a:prstGeom prst="rect">
            <a:avLst/>
          </a:prstGeom>
          <a:solidFill>
            <a:srgbClr val="FF6600"/>
          </a:solidFill>
          <a:ln>
            <a:solidFill>
              <a:schemeClr val="tx1"/>
            </a:solidFill>
          </a:ln>
        </p:spPr>
        <p:txBody>
          <a:bodyPr wrap="none" rtlCol="0">
            <a:spAutoFit/>
          </a:bodyPr>
          <a:lstStyle/>
          <a:p>
            <a:r>
              <a:rPr lang="cs-CZ" sz="1300" b="1" dirty="0">
                <a:latin typeface="Times New Roman" pitchFamily="18" charset="0"/>
                <a:ea typeface="Segoe UI Symbol" pitchFamily="34" charset="0"/>
                <a:cs typeface="Times New Roman" pitchFamily="18" charset="0"/>
              </a:rPr>
              <a:t>odraz realismu v hudbě</a:t>
            </a:r>
          </a:p>
        </p:txBody>
      </p:sp>
      <p:sp>
        <p:nvSpPr>
          <p:cNvPr id="12" name="TextovéPole 11"/>
          <p:cNvSpPr txBox="1"/>
          <p:nvPr/>
        </p:nvSpPr>
        <p:spPr>
          <a:xfrm>
            <a:off x="1619671" y="3884246"/>
            <a:ext cx="1074333" cy="292388"/>
          </a:xfrm>
          <a:prstGeom prst="rect">
            <a:avLst/>
          </a:prstGeom>
          <a:solidFill>
            <a:srgbClr val="FF6600"/>
          </a:solidFill>
          <a:ln>
            <a:solidFill>
              <a:schemeClr val="tx1"/>
            </a:solidFill>
          </a:ln>
        </p:spPr>
        <p:txBody>
          <a:bodyPr wrap="none" rtlCol="0">
            <a:spAutoFit/>
          </a:bodyPr>
          <a:lstStyle/>
          <a:p>
            <a:r>
              <a:rPr lang="cs-CZ" sz="1300" b="1" dirty="0">
                <a:latin typeface="Times New Roman" pitchFamily="18" charset="0"/>
                <a:cs typeface="Times New Roman" pitchFamily="18" charset="0"/>
              </a:rPr>
              <a:t>a v malířství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6351910" cy="594066"/>
          </a:xfrm>
        </p:spPr>
        <p:txBody>
          <a:bodyPr>
            <a:normAutofit fontScale="90000"/>
          </a:bodyPr>
          <a:lstStyle/>
          <a:p>
            <a:pPr algn="l"/>
            <a:r>
              <a:rPr lang="cs-CZ" sz="2800" b="1" dirty="0">
                <a:latin typeface="Times New Roman" pitchFamily="18" charset="0"/>
                <a:cs typeface="Times New Roman" pitchFamily="18" charset="0"/>
              </a:rPr>
              <a:t>47.3 Jaké si řekneme nové termíny a názvy?</a:t>
            </a: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TextovéPole 2"/>
          <p:cNvSpPr txBox="1"/>
          <p:nvPr/>
        </p:nvSpPr>
        <p:spPr>
          <a:xfrm>
            <a:off x="342797" y="1563638"/>
            <a:ext cx="5145225" cy="3046988"/>
          </a:xfrm>
          <a:prstGeom prst="rect">
            <a:avLst/>
          </a:prstGeom>
          <a:solidFill>
            <a:srgbClr val="FF6600"/>
          </a:solidFill>
          <a:ln w="38100" cmpd="dbl">
            <a:solidFill>
              <a:schemeClr val="tx1"/>
            </a:solidFill>
          </a:ln>
        </p:spPr>
        <p:txBody>
          <a:bodyPr wrap="square" rtlCol="0">
            <a:spAutoFit/>
          </a:bodyPr>
          <a:lstStyle/>
          <a:p>
            <a:pPr algn="just"/>
            <a:r>
              <a:rPr lang="cs-CZ" sz="1600" b="1" u="sng" dirty="0">
                <a:latin typeface="Times New Roman" pitchFamily="18" charset="0"/>
                <a:cs typeface="Times New Roman" pitchFamily="18" charset="0"/>
              </a:rPr>
              <a:t>Znaky:</a:t>
            </a:r>
          </a:p>
          <a:p>
            <a:pPr marL="285750" indent="-285750" algn="just">
              <a:buFontTx/>
              <a:buChar char="-"/>
            </a:pPr>
            <a:r>
              <a:rPr lang="cs-CZ" sz="1600" b="1" dirty="0">
                <a:latin typeface="Times New Roman" pitchFamily="18" charset="0"/>
                <a:cs typeface="Times New Roman" pitchFamily="18" charset="0"/>
              </a:rPr>
              <a:t>snaha podat pravdivý obraz skutečnosti (bez idealizace)</a:t>
            </a:r>
          </a:p>
          <a:p>
            <a:pPr marL="285750" indent="-285750" algn="just">
              <a:buFontTx/>
              <a:buChar char="-"/>
            </a:pPr>
            <a:r>
              <a:rPr lang="cs-CZ" sz="1600" b="1" dirty="0">
                <a:latin typeface="Times New Roman" pitchFamily="18" charset="0"/>
                <a:cs typeface="Times New Roman" pitchFamily="18" charset="0"/>
              </a:rPr>
              <a:t>objektivní přístup ke skutečnosti (autor stojí jakoby nad příběhem)</a:t>
            </a:r>
          </a:p>
          <a:p>
            <a:pPr marL="285750" indent="-285750" algn="just">
              <a:buFontTx/>
              <a:buChar char="-"/>
            </a:pPr>
            <a:r>
              <a:rPr lang="cs-CZ" sz="1600" b="1" dirty="0">
                <a:latin typeface="Times New Roman" pitchFamily="18" charset="0"/>
                <a:cs typeface="Times New Roman" pitchFamily="18" charset="0"/>
              </a:rPr>
              <a:t>kritika  nedostatků ve společnosti (=&gt; kritický realismus)</a:t>
            </a:r>
          </a:p>
          <a:p>
            <a:pPr marL="285750" indent="-285750" algn="just">
              <a:buFontTx/>
              <a:buChar char="-"/>
            </a:pPr>
            <a:r>
              <a:rPr lang="cs-CZ" sz="1600" b="1" dirty="0">
                <a:latin typeface="Times New Roman" pitchFamily="18" charset="0"/>
                <a:cs typeface="Times New Roman" pitchFamily="18" charset="0"/>
              </a:rPr>
              <a:t>román je analýzou společnosti</a:t>
            </a:r>
          </a:p>
          <a:p>
            <a:pPr marL="285750" indent="-285750" algn="just">
              <a:buFontTx/>
              <a:buChar char="-"/>
            </a:pPr>
            <a:r>
              <a:rPr lang="cs-CZ" sz="1600" b="1" dirty="0">
                <a:latin typeface="Times New Roman" pitchFamily="18" charset="0"/>
                <a:cs typeface="Times New Roman" pitchFamily="18" charset="0"/>
              </a:rPr>
              <a:t>typizace (na jednotlivém je zobrazeno obecné)</a:t>
            </a:r>
          </a:p>
          <a:p>
            <a:pPr marL="285750" indent="-285750" algn="just">
              <a:buFontTx/>
              <a:buChar char="-"/>
            </a:pPr>
            <a:r>
              <a:rPr lang="cs-CZ" sz="1600" b="1" dirty="0">
                <a:latin typeface="Times New Roman" pitchFamily="18" charset="0"/>
                <a:cs typeface="Times New Roman" pitchFamily="18" charset="0"/>
              </a:rPr>
              <a:t>literární hrdina se proměňuje, vyvíjí</a:t>
            </a:r>
          </a:p>
          <a:p>
            <a:pPr marL="285750" indent="-285750" algn="just">
              <a:buFontTx/>
              <a:buChar char="-"/>
            </a:pPr>
            <a:r>
              <a:rPr lang="cs-CZ" sz="1600" b="1" dirty="0">
                <a:latin typeface="Times New Roman" pitchFamily="18" charset="0"/>
                <a:cs typeface="Times New Roman" pitchFamily="18" charset="0"/>
              </a:rPr>
              <a:t>nové výrazové prostředky: hovorová řeč, nářečí,  archaismy</a:t>
            </a:r>
          </a:p>
        </p:txBody>
      </p:sp>
      <p:sp>
        <p:nvSpPr>
          <p:cNvPr id="4" name="Vodorovný svitek 3"/>
          <p:cNvSpPr/>
          <p:nvPr/>
        </p:nvSpPr>
        <p:spPr>
          <a:xfrm>
            <a:off x="5773283" y="915566"/>
            <a:ext cx="3168352" cy="2304256"/>
          </a:xfrm>
          <a:prstGeom prst="horizontalScroll">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b="1" i="1" dirty="0">
                <a:solidFill>
                  <a:schemeClr val="tx1"/>
                </a:solidFill>
                <a:latin typeface="Times New Roman" pitchFamily="18" charset="0"/>
                <a:cs typeface="Times New Roman" pitchFamily="18" charset="0"/>
              </a:rPr>
              <a:t>Člověk nepíše srdcem, ale hlavou. Vyjádřil jsem se špatně, když jsem řekl, že nemáme psát srdcem. Chtěl jsem říci, že nemáme uvádět na scénu svoji osobu. Domnívám se, že velké umění je vědecké a neosobní. </a:t>
            </a:r>
          </a:p>
          <a:p>
            <a:pPr algn="r"/>
            <a:r>
              <a:rPr lang="cs-CZ" sz="1400" b="1" dirty="0">
                <a:solidFill>
                  <a:schemeClr val="tx1"/>
                </a:solidFill>
                <a:latin typeface="Times New Roman" pitchFamily="18" charset="0"/>
                <a:cs typeface="Times New Roman" pitchFamily="18" charset="0"/>
              </a:rPr>
              <a:t>Gustave Flaubert</a:t>
            </a:r>
            <a:endParaRPr lang="cs-CZ" sz="1400" b="1" i="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628831" y="3142041"/>
            <a:ext cx="1570081" cy="1648585"/>
          </a:xfrm>
          <a:prstGeom prst="rect">
            <a:avLst/>
          </a:prstGeom>
          <a:ln>
            <a:noFill/>
          </a:ln>
          <a:effectLst/>
        </p:spPr>
      </p:pic>
      <p:sp>
        <p:nvSpPr>
          <p:cNvPr id="5" name="Tlačítko akce: Informace 4">
            <a:hlinkClick r:id="rId5" highlightClick="1"/>
          </p:cNvPr>
          <p:cNvSpPr>
            <a:spLocks noChangeAspect="1"/>
          </p:cNvSpPr>
          <p:nvPr/>
        </p:nvSpPr>
        <p:spPr>
          <a:xfrm>
            <a:off x="8530689" y="4300138"/>
            <a:ext cx="360000" cy="360000"/>
          </a:xfrm>
          <a:prstGeom prst="actionButtonInformati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5994"/>
            <a:ext cx="4470139" cy="594066"/>
          </a:xfrm>
        </p:spPr>
        <p:txBody>
          <a:bodyPr>
            <a:normAutofit/>
          </a:bodyPr>
          <a:lstStyle/>
          <a:p>
            <a:pPr algn="l"/>
            <a:r>
              <a:rPr lang="cs-CZ" sz="2500" b="1" dirty="0">
                <a:latin typeface="Times New Roman" pitchFamily="18" charset="0"/>
                <a:cs typeface="Times New Roman" pitchFamily="18" charset="0"/>
              </a:rPr>
              <a:t>47.4 Co si řekneme nového?</a:t>
            </a: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6" name="TextovéPole 5"/>
          <p:cNvSpPr txBox="1"/>
          <p:nvPr/>
        </p:nvSpPr>
        <p:spPr>
          <a:xfrm>
            <a:off x="164492" y="1059582"/>
            <a:ext cx="3744416" cy="101566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square" rtlCol="0">
            <a:spAutoFit/>
          </a:bodyPr>
          <a:lstStyle/>
          <a:p>
            <a:pPr algn="just"/>
            <a:r>
              <a:rPr lang="cs-CZ" sz="1200" b="1" cap="all" dirty="0" err="1">
                <a:latin typeface="Times New Roman" pitchFamily="18" charset="0"/>
                <a:cs typeface="Times New Roman" pitchFamily="18" charset="0"/>
                <a:hlinkClick r:id="rId3"/>
              </a:rPr>
              <a:t>Honoré</a:t>
            </a:r>
            <a:r>
              <a:rPr lang="cs-CZ" sz="1200" b="1" cap="all" dirty="0">
                <a:latin typeface="Times New Roman" pitchFamily="18" charset="0"/>
                <a:cs typeface="Times New Roman" pitchFamily="18" charset="0"/>
                <a:hlinkClick r:id="rId3"/>
              </a:rPr>
              <a:t> de Balzac</a:t>
            </a:r>
            <a:r>
              <a:rPr lang="cs-CZ" sz="1200" b="1" cap="all" dirty="0">
                <a:latin typeface="Times New Roman" pitchFamily="18" charset="0"/>
                <a:cs typeface="Times New Roman" pitchFamily="18" charset="0"/>
              </a:rPr>
              <a:t> </a:t>
            </a:r>
            <a:r>
              <a:rPr lang="cs-CZ" sz="1200" b="1" dirty="0">
                <a:latin typeface="Times New Roman" pitchFamily="18" charset="0"/>
                <a:cs typeface="Times New Roman" pitchFamily="18" charset="0"/>
              </a:rPr>
              <a:t>(1799-1850)</a:t>
            </a:r>
          </a:p>
          <a:p>
            <a:pPr marL="171450" indent="-171450" algn="just">
              <a:buFontTx/>
              <a:buChar char="-"/>
            </a:pPr>
            <a:r>
              <a:rPr lang="cs-CZ" sz="1200" b="1" dirty="0">
                <a:latin typeface="Times New Roman" pitchFamily="18" charset="0"/>
                <a:cs typeface="Times New Roman" pitchFamily="18" charset="0"/>
              </a:rPr>
              <a:t>zakladatel realismu</a:t>
            </a:r>
          </a:p>
          <a:p>
            <a:pPr marL="171450" indent="-171450" algn="just">
              <a:buFontTx/>
              <a:buChar char="-"/>
            </a:pPr>
            <a:r>
              <a:rPr lang="cs-CZ" sz="1200" b="1" dirty="0">
                <a:latin typeface="Times New Roman" pitchFamily="18" charset="0"/>
                <a:cs typeface="Times New Roman" pitchFamily="18" charset="0"/>
              </a:rPr>
              <a:t>rozsáhlý cyklus románů a povídek </a:t>
            </a:r>
            <a:r>
              <a:rPr lang="cs-CZ" sz="1200" b="1" i="1" dirty="0">
                <a:latin typeface="Times New Roman" pitchFamily="18" charset="0"/>
                <a:cs typeface="Times New Roman" pitchFamily="18" charset="0"/>
              </a:rPr>
              <a:t> Lidská komedie</a:t>
            </a:r>
          </a:p>
          <a:p>
            <a:pPr marL="628650" lvl="1" indent="-171450" algn="just">
              <a:buFontTx/>
              <a:buChar char="-"/>
            </a:pPr>
            <a:r>
              <a:rPr lang="cs-CZ" sz="1200" b="1" i="1" dirty="0">
                <a:latin typeface="Times New Roman" pitchFamily="18" charset="0"/>
                <a:cs typeface="Times New Roman" pitchFamily="18" charset="0"/>
              </a:rPr>
              <a:t>Otec </a:t>
            </a:r>
            <a:r>
              <a:rPr lang="cs-CZ" sz="1200" b="1" i="1" dirty="0" err="1">
                <a:latin typeface="Times New Roman" pitchFamily="18" charset="0"/>
                <a:cs typeface="Times New Roman" pitchFamily="18" charset="0"/>
              </a:rPr>
              <a:t>Goriot</a:t>
            </a:r>
            <a:r>
              <a:rPr lang="cs-CZ" sz="1200" b="1" i="1" dirty="0">
                <a:latin typeface="Times New Roman" pitchFamily="18" charset="0"/>
                <a:cs typeface="Times New Roman" pitchFamily="18" charset="0"/>
              </a:rPr>
              <a:t>, Evženie </a:t>
            </a:r>
            <a:r>
              <a:rPr lang="cs-CZ" sz="1200" b="1" i="1" dirty="0" err="1">
                <a:latin typeface="Times New Roman" pitchFamily="18" charset="0"/>
                <a:cs typeface="Times New Roman" pitchFamily="18" charset="0"/>
              </a:rPr>
              <a:t>Grandetová</a:t>
            </a:r>
            <a:r>
              <a:rPr lang="cs-CZ" sz="1200" b="1" i="1" dirty="0">
                <a:latin typeface="Times New Roman" pitchFamily="18" charset="0"/>
                <a:cs typeface="Times New Roman" pitchFamily="18" charset="0"/>
              </a:rPr>
              <a:t>, Ztracené iluze, Lesk a bída kurtizán</a:t>
            </a:r>
            <a:endParaRPr lang="cs-CZ" sz="1200" b="1" dirty="0">
              <a:latin typeface="Times New Roman" pitchFamily="18" charset="0"/>
              <a:cs typeface="Times New Roman" pitchFamily="18" charset="0"/>
            </a:endParaRPr>
          </a:p>
        </p:txBody>
      </p:sp>
      <p:sp>
        <p:nvSpPr>
          <p:cNvPr id="7" name="TextovéPole 6"/>
          <p:cNvSpPr txBox="1"/>
          <p:nvPr/>
        </p:nvSpPr>
        <p:spPr>
          <a:xfrm>
            <a:off x="179512" y="2211710"/>
            <a:ext cx="2708755" cy="83099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err="1">
                <a:latin typeface="Times New Roman" pitchFamily="18" charset="0"/>
                <a:cs typeface="Times New Roman" pitchFamily="18" charset="0"/>
                <a:hlinkClick r:id="rId4"/>
              </a:rPr>
              <a:t>Guy</a:t>
            </a:r>
            <a:r>
              <a:rPr lang="cs-CZ" sz="1200" b="1" cap="all" dirty="0">
                <a:latin typeface="Times New Roman" pitchFamily="18" charset="0"/>
                <a:cs typeface="Times New Roman" pitchFamily="18" charset="0"/>
                <a:hlinkClick r:id="rId4"/>
              </a:rPr>
              <a:t> de </a:t>
            </a:r>
            <a:r>
              <a:rPr lang="cs-CZ" sz="1200" b="1" cap="all" dirty="0" err="1">
                <a:latin typeface="Times New Roman" pitchFamily="18" charset="0"/>
                <a:cs typeface="Times New Roman" pitchFamily="18" charset="0"/>
                <a:hlinkClick r:id="rId4"/>
              </a:rPr>
              <a:t>Maupassant</a:t>
            </a:r>
            <a:r>
              <a:rPr lang="cs-CZ" sz="1200" b="1" cap="all" dirty="0">
                <a:latin typeface="Times New Roman" pitchFamily="18" charset="0"/>
                <a:cs typeface="Times New Roman" pitchFamily="18" charset="0"/>
                <a:hlinkClick r:id="rId4"/>
              </a:rPr>
              <a:t> </a:t>
            </a:r>
            <a:r>
              <a:rPr lang="cs-CZ" sz="1200" b="1" cap="all" dirty="0">
                <a:latin typeface="Times New Roman" pitchFamily="18" charset="0"/>
                <a:cs typeface="Times New Roman" pitchFamily="18" charset="0"/>
              </a:rPr>
              <a:t> </a:t>
            </a:r>
            <a:r>
              <a:rPr lang="cs-CZ" sz="1200" b="1" dirty="0">
                <a:latin typeface="Times New Roman" pitchFamily="18" charset="0"/>
                <a:cs typeface="Times New Roman" pitchFamily="18" charset="0"/>
              </a:rPr>
              <a:t>(1850-1893)</a:t>
            </a:r>
          </a:p>
          <a:p>
            <a:pPr marL="171450" indent="-171450">
              <a:buFontTx/>
              <a:buChar char="-"/>
            </a:pPr>
            <a:r>
              <a:rPr lang="cs-CZ" sz="1200" b="1" dirty="0">
                <a:latin typeface="Times New Roman" pitchFamily="18" charset="0"/>
                <a:cs typeface="Times New Roman" pitchFamily="18" charset="0"/>
              </a:rPr>
              <a:t>mistr povídky a novely</a:t>
            </a:r>
          </a:p>
          <a:p>
            <a:pPr marL="171450" indent="-171450">
              <a:buFontTx/>
              <a:buChar char="-"/>
            </a:pPr>
            <a:r>
              <a:rPr lang="cs-CZ" sz="1200" b="1" dirty="0">
                <a:latin typeface="Times New Roman" pitchFamily="18" charset="0"/>
                <a:cs typeface="Times New Roman" pitchFamily="18" charset="0"/>
              </a:rPr>
              <a:t>povídka </a:t>
            </a:r>
            <a:r>
              <a:rPr lang="cs-CZ" sz="1200" b="1" i="1" dirty="0">
                <a:latin typeface="Times New Roman" pitchFamily="18" charset="0"/>
                <a:cs typeface="Times New Roman" pitchFamily="18" charset="0"/>
              </a:rPr>
              <a:t>Kulička</a:t>
            </a:r>
          </a:p>
          <a:p>
            <a:pPr marL="171450" indent="-171450">
              <a:buFontTx/>
              <a:buChar char="-"/>
            </a:pPr>
            <a:r>
              <a:rPr lang="cs-CZ" sz="1200" b="1" dirty="0">
                <a:latin typeface="Times New Roman" pitchFamily="18" charset="0"/>
                <a:cs typeface="Times New Roman" pitchFamily="18" charset="0"/>
              </a:rPr>
              <a:t>román</a:t>
            </a:r>
            <a:r>
              <a:rPr lang="cs-CZ" sz="1200" b="1" i="1" dirty="0">
                <a:latin typeface="Times New Roman" pitchFamily="18" charset="0"/>
                <a:cs typeface="Times New Roman" pitchFamily="18" charset="0"/>
              </a:rPr>
              <a:t> Miláček</a:t>
            </a:r>
            <a:endParaRPr lang="cs-CZ" sz="1200" b="1" dirty="0">
              <a:latin typeface="Times New Roman" pitchFamily="18" charset="0"/>
              <a:cs typeface="Times New Roman" pitchFamily="18" charset="0"/>
            </a:endParaRPr>
          </a:p>
        </p:txBody>
      </p:sp>
      <p:sp>
        <p:nvSpPr>
          <p:cNvPr id="8" name="TextovéPole 7"/>
          <p:cNvSpPr txBox="1"/>
          <p:nvPr/>
        </p:nvSpPr>
        <p:spPr>
          <a:xfrm>
            <a:off x="46708" y="3233501"/>
            <a:ext cx="3454792"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err="1">
                <a:latin typeface="Times New Roman" pitchFamily="18" charset="0"/>
                <a:cs typeface="Times New Roman" pitchFamily="18" charset="0"/>
                <a:hlinkClick r:id="rId5"/>
              </a:rPr>
              <a:t>Émile</a:t>
            </a:r>
            <a:r>
              <a:rPr lang="cs-CZ" sz="1200" b="1" cap="all" dirty="0">
                <a:latin typeface="Times New Roman" pitchFamily="18" charset="0"/>
                <a:cs typeface="Times New Roman" pitchFamily="18" charset="0"/>
                <a:hlinkClick r:id="rId5"/>
              </a:rPr>
              <a:t> </a:t>
            </a:r>
            <a:r>
              <a:rPr lang="cs-CZ" sz="1200" b="1" cap="all" dirty="0" err="1">
                <a:latin typeface="Times New Roman" pitchFamily="18" charset="0"/>
                <a:cs typeface="Times New Roman" pitchFamily="18" charset="0"/>
                <a:hlinkClick r:id="rId5"/>
              </a:rPr>
              <a:t>Zola</a:t>
            </a:r>
            <a:r>
              <a:rPr lang="cs-CZ" sz="1200" b="1" cap="all" dirty="0">
                <a:latin typeface="Times New Roman" pitchFamily="18" charset="0"/>
                <a:cs typeface="Times New Roman" pitchFamily="18" charset="0"/>
              </a:rPr>
              <a:t> </a:t>
            </a:r>
            <a:r>
              <a:rPr lang="cs-CZ" sz="1200" b="1" dirty="0">
                <a:latin typeface="Times New Roman" pitchFamily="18" charset="0"/>
                <a:cs typeface="Times New Roman" pitchFamily="18" charset="0"/>
              </a:rPr>
              <a:t>(1840-1902)</a:t>
            </a:r>
          </a:p>
          <a:p>
            <a:pPr marL="171450" indent="-171450">
              <a:buFontTx/>
              <a:buChar char="-"/>
            </a:pPr>
            <a:r>
              <a:rPr lang="cs-CZ" sz="1200" b="1" dirty="0">
                <a:latin typeface="Times New Roman" pitchFamily="18" charset="0"/>
                <a:cs typeface="Times New Roman" pitchFamily="18" charset="0"/>
              </a:rPr>
              <a:t>představitel naturalismu</a:t>
            </a:r>
          </a:p>
          <a:p>
            <a:pPr marL="171450" indent="-171450">
              <a:buFontTx/>
              <a:buChar char="-"/>
            </a:pPr>
            <a:r>
              <a:rPr lang="cs-CZ" sz="1200" b="1" dirty="0">
                <a:latin typeface="Times New Roman" pitchFamily="18" charset="0"/>
                <a:cs typeface="Times New Roman" pitchFamily="18" charset="0"/>
              </a:rPr>
              <a:t>romány </a:t>
            </a:r>
            <a:r>
              <a:rPr lang="cs-CZ" sz="1200" b="1" i="1" dirty="0">
                <a:latin typeface="Times New Roman" pitchFamily="18" charset="0"/>
                <a:cs typeface="Times New Roman" pitchFamily="18" charset="0"/>
              </a:rPr>
              <a:t>Zabiják, </a:t>
            </a:r>
            <a:r>
              <a:rPr lang="cs-CZ" sz="1200" b="1" i="1" dirty="0" err="1">
                <a:latin typeface="Times New Roman" pitchFamily="18" charset="0"/>
                <a:cs typeface="Times New Roman" pitchFamily="18" charset="0"/>
              </a:rPr>
              <a:t>Nana</a:t>
            </a:r>
            <a:r>
              <a:rPr lang="cs-CZ" sz="1200" b="1" i="1" dirty="0">
                <a:latin typeface="Times New Roman" pitchFamily="18" charset="0"/>
                <a:cs typeface="Times New Roman" pitchFamily="18" charset="0"/>
              </a:rPr>
              <a:t>, </a:t>
            </a:r>
            <a:r>
              <a:rPr lang="cs-CZ" sz="1200" b="1" i="1" dirty="0" err="1">
                <a:latin typeface="Times New Roman" pitchFamily="18" charset="0"/>
                <a:cs typeface="Times New Roman" pitchFamily="18" charset="0"/>
              </a:rPr>
              <a:t>Germinal</a:t>
            </a:r>
            <a:r>
              <a:rPr lang="cs-CZ" sz="1200" b="1" i="1" dirty="0">
                <a:latin typeface="Times New Roman" pitchFamily="18" charset="0"/>
                <a:cs typeface="Times New Roman" pitchFamily="18" charset="0"/>
              </a:rPr>
              <a:t>, Lidská bestie</a:t>
            </a:r>
            <a:endParaRPr lang="cs-CZ" sz="1200" b="1" dirty="0">
              <a:latin typeface="Times New Roman" pitchFamily="18" charset="0"/>
              <a:cs typeface="Times New Roman" pitchFamily="18" charset="0"/>
            </a:endParaRPr>
          </a:p>
        </p:txBody>
      </p:sp>
      <p:sp>
        <p:nvSpPr>
          <p:cNvPr id="9" name="TextovéPole 8"/>
          <p:cNvSpPr txBox="1"/>
          <p:nvPr/>
        </p:nvSpPr>
        <p:spPr>
          <a:xfrm>
            <a:off x="54417" y="4155924"/>
            <a:ext cx="3112199"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a:latin typeface="Times New Roman" pitchFamily="18" charset="0"/>
                <a:cs typeface="Times New Roman" pitchFamily="18" charset="0"/>
                <a:hlinkClick r:id="rId6"/>
              </a:rPr>
              <a:t>Gustave Flaubert </a:t>
            </a:r>
            <a:r>
              <a:rPr lang="cs-CZ" sz="1200" b="1" cap="all" dirty="0">
                <a:latin typeface="Times New Roman" pitchFamily="18" charset="0"/>
                <a:cs typeface="Times New Roman" pitchFamily="18" charset="0"/>
              </a:rPr>
              <a:t> </a:t>
            </a:r>
            <a:r>
              <a:rPr lang="cs-CZ" sz="1200" b="1" dirty="0">
                <a:latin typeface="Times New Roman" pitchFamily="18" charset="0"/>
                <a:cs typeface="Times New Roman" pitchFamily="18" charset="0"/>
              </a:rPr>
              <a:t>(1821-1880)</a:t>
            </a:r>
          </a:p>
          <a:p>
            <a:pPr marL="171450" indent="-171450">
              <a:buFontTx/>
              <a:buChar char="-"/>
            </a:pPr>
            <a:r>
              <a:rPr lang="cs-CZ" sz="1200" b="1" dirty="0">
                <a:latin typeface="Times New Roman" pitchFamily="18" charset="0"/>
                <a:cs typeface="Times New Roman" pitchFamily="18" charset="0"/>
              </a:rPr>
              <a:t>mistr zobrazování lidských vášní a vztahů</a:t>
            </a:r>
          </a:p>
          <a:p>
            <a:pPr marL="171450" indent="-171450">
              <a:buFontTx/>
              <a:buChar char="-"/>
            </a:pPr>
            <a:r>
              <a:rPr lang="cs-CZ" sz="1200" b="1" dirty="0">
                <a:latin typeface="Times New Roman" pitchFamily="18" charset="0"/>
                <a:cs typeface="Times New Roman" pitchFamily="18" charset="0"/>
              </a:rPr>
              <a:t>romány </a:t>
            </a:r>
            <a:r>
              <a:rPr lang="cs-CZ" sz="1200" b="1" i="1" dirty="0">
                <a:latin typeface="Times New Roman" pitchFamily="18" charset="0"/>
                <a:cs typeface="Times New Roman" pitchFamily="18" charset="0"/>
              </a:rPr>
              <a:t>Paní Bovaryová, Citová výchova</a:t>
            </a:r>
            <a:endParaRPr lang="cs-CZ" sz="1200" b="1" dirty="0">
              <a:latin typeface="Times New Roman" pitchFamily="18" charset="0"/>
              <a:cs typeface="Times New Roman" pitchFamily="18" charset="0"/>
            </a:endParaRPr>
          </a:p>
        </p:txBody>
      </p:sp>
      <p:sp>
        <p:nvSpPr>
          <p:cNvPr id="10" name="TextovéPole 9"/>
          <p:cNvSpPr txBox="1"/>
          <p:nvPr/>
        </p:nvSpPr>
        <p:spPr>
          <a:xfrm>
            <a:off x="4176000" y="576000"/>
            <a:ext cx="4798814" cy="83099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a:latin typeface="Times New Roman" pitchFamily="18" charset="0"/>
                <a:cs typeface="Times New Roman" pitchFamily="18" charset="0"/>
                <a:hlinkClick r:id="rId7"/>
              </a:rPr>
              <a:t>Charles Dickens </a:t>
            </a:r>
            <a:r>
              <a:rPr lang="cs-CZ" sz="1200" b="1" cap="all" dirty="0">
                <a:latin typeface="Times New Roman" pitchFamily="18" charset="0"/>
                <a:cs typeface="Times New Roman" pitchFamily="18" charset="0"/>
              </a:rPr>
              <a:t> </a:t>
            </a:r>
            <a:r>
              <a:rPr lang="cs-CZ" sz="1200" b="1" dirty="0">
                <a:latin typeface="Times New Roman" pitchFamily="18" charset="0"/>
                <a:cs typeface="Times New Roman" pitchFamily="18" charset="0"/>
              </a:rPr>
              <a:t>(1812-1870)</a:t>
            </a:r>
          </a:p>
          <a:p>
            <a:pPr marL="171450" indent="-171450">
              <a:buFontTx/>
              <a:buChar char="-"/>
            </a:pPr>
            <a:r>
              <a:rPr lang="cs-CZ" sz="1200" b="1" dirty="0">
                <a:latin typeface="Times New Roman" pitchFamily="18" charset="0"/>
                <a:cs typeface="Times New Roman" pitchFamily="18" charset="0"/>
              </a:rPr>
              <a:t>kritika sociální nespravedlnosti </a:t>
            </a:r>
          </a:p>
          <a:p>
            <a:pPr marL="171450" indent="-171450">
              <a:buFontTx/>
              <a:buChar char="-"/>
            </a:pPr>
            <a:r>
              <a:rPr lang="cs-CZ" sz="1200" b="1" dirty="0">
                <a:latin typeface="Times New Roman" pitchFamily="18" charset="0"/>
                <a:cs typeface="Times New Roman" pitchFamily="18" charset="0"/>
              </a:rPr>
              <a:t>obraz osudů nešťastných dětí bez domova a rodiny</a:t>
            </a:r>
          </a:p>
          <a:p>
            <a:pPr marL="171450" indent="-171450">
              <a:buFontTx/>
              <a:buChar char="-"/>
            </a:pPr>
            <a:r>
              <a:rPr lang="cs-CZ" sz="1200" b="1" dirty="0">
                <a:latin typeface="Times New Roman" pitchFamily="18" charset="0"/>
                <a:cs typeface="Times New Roman" pitchFamily="18" charset="0"/>
              </a:rPr>
              <a:t>romány </a:t>
            </a:r>
            <a:r>
              <a:rPr lang="cs-CZ" sz="1200" b="1" i="1" dirty="0">
                <a:latin typeface="Times New Roman" pitchFamily="18" charset="0"/>
                <a:cs typeface="Times New Roman" pitchFamily="18" charset="0"/>
              </a:rPr>
              <a:t>Oliver Twist, David </a:t>
            </a:r>
            <a:r>
              <a:rPr lang="cs-CZ" sz="1200" b="1" i="1" dirty="0" err="1">
                <a:latin typeface="Times New Roman" pitchFamily="18" charset="0"/>
                <a:cs typeface="Times New Roman" pitchFamily="18" charset="0"/>
              </a:rPr>
              <a:t>Copperfield</a:t>
            </a:r>
            <a:r>
              <a:rPr lang="cs-CZ" sz="1200" b="1" i="1" dirty="0">
                <a:latin typeface="Times New Roman" pitchFamily="18" charset="0"/>
                <a:cs typeface="Times New Roman" pitchFamily="18" charset="0"/>
              </a:rPr>
              <a:t>, Kronika </a:t>
            </a:r>
            <a:r>
              <a:rPr lang="cs-CZ" sz="1200" b="1" i="1" dirty="0" err="1">
                <a:latin typeface="Times New Roman" pitchFamily="18" charset="0"/>
                <a:cs typeface="Times New Roman" pitchFamily="18" charset="0"/>
              </a:rPr>
              <a:t>Pickwickova</a:t>
            </a:r>
            <a:r>
              <a:rPr lang="cs-CZ" sz="1200" b="1" i="1" dirty="0">
                <a:latin typeface="Times New Roman" pitchFamily="18" charset="0"/>
                <a:cs typeface="Times New Roman" pitchFamily="18" charset="0"/>
              </a:rPr>
              <a:t> klubu</a:t>
            </a:r>
            <a:endParaRPr lang="cs-CZ" sz="1200" b="1" dirty="0">
              <a:latin typeface="Times New Roman" pitchFamily="18" charset="0"/>
              <a:cs typeface="Times New Roman" pitchFamily="18" charset="0"/>
            </a:endParaRPr>
          </a:p>
        </p:txBody>
      </p:sp>
      <p:sp>
        <p:nvSpPr>
          <p:cNvPr id="11" name="TextovéPole 10"/>
          <p:cNvSpPr txBox="1"/>
          <p:nvPr/>
        </p:nvSpPr>
        <p:spPr>
          <a:xfrm>
            <a:off x="6480103" y="2402504"/>
            <a:ext cx="2519664" cy="83099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cap="all" dirty="0">
                <a:latin typeface="Times New Roman" pitchFamily="18" charset="0"/>
                <a:cs typeface="Times New Roman" pitchFamily="18" charset="0"/>
                <a:hlinkClick r:id="rId8"/>
              </a:rPr>
              <a:t>Nikolaj </a:t>
            </a:r>
            <a:r>
              <a:rPr lang="cs-CZ" sz="1200" b="1" cap="all" dirty="0" err="1">
                <a:latin typeface="Times New Roman" pitchFamily="18" charset="0"/>
                <a:cs typeface="Times New Roman" pitchFamily="18" charset="0"/>
                <a:hlinkClick r:id="rId8"/>
              </a:rPr>
              <a:t>Vasiljevič</a:t>
            </a:r>
            <a:r>
              <a:rPr lang="cs-CZ" sz="1200" b="1" cap="all" dirty="0">
                <a:latin typeface="Times New Roman" pitchFamily="18" charset="0"/>
                <a:cs typeface="Times New Roman" pitchFamily="18" charset="0"/>
                <a:hlinkClick r:id="rId8"/>
              </a:rPr>
              <a:t> Gogol </a:t>
            </a:r>
            <a:r>
              <a:rPr lang="cs-CZ" sz="1200" b="1" cap="all" dirty="0">
                <a:latin typeface="Times New Roman" pitchFamily="18" charset="0"/>
                <a:cs typeface="Times New Roman" pitchFamily="18" charset="0"/>
              </a:rPr>
              <a:t> </a:t>
            </a:r>
          </a:p>
          <a:p>
            <a:r>
              <a:rPr lang="cs-CZ" sz="1200" b="1" dirty="0">
                <a:latin typeface="Times New Roman" pitchFamily="18" charset="0"/>
                <a:cs typeface="Times New Roman" pitchFamily="18" charset="0"/>
              </a:rPr>
              <a:t>(1809-1852)</a:t>
            </a:r>
          </a:p>
          <a:p>
            <a:pPr marL="171450" indent="-171450">
              <a:buFontTx/>
              <a:buChar char="-"/>
            </a:pPr>
            <a:r>
              <a:rPr lang="cs-CZ" sz="1200" b="1" dirty="0">
                <a:latin typeface="Times New Roman" pitchFamily="18" charset="0"/>
                <a:cs typeface="Times New Roman" pitchFamily="18" charset="0"/>
              </a:rPr>
              <a:t>satirická komedie </a:t>
            </a:r>
            <a:r>
              <a:rPr lang="cs-CZ" sz="1200" b="1" i="1" dirty="0">
                <a:latin typeface="Times New Roman" pitchFamily="18" charset="0"/>
                <a:cs typeface="Times New Roman" pitchFamily="18" charset="0"/>
              </a:rPr>
              <a:t>Revizor</a:t>
            </a:r>
          </a:p>
          <a:p>
            <a:pPr marL="171450" indent="-171450">
              <a:buFontTx/>
              <a:buChar char="-"/>
            </a:pPr>
            <a:r>
              <a:rPr lang="cs-CZ" sz="1200" b="1" dirty="0">
                <a:latin typeface="Times New Roman" pitchFamily="18" charset="0"/>
                <a:cs typeface="Times New Roman" pitchFamily="18" charset="0"/>
              </a:rPr>
              <a:t>román </a:t>
            </a:r>
            <a:r>
              <a:rPr lang="cs-CZ" sz="1200" b="1" i="1" dirty="0">
                <a:latin typeface="Times New Roman" pitchFamily="18" charset="0"/>
                <a:cs typeface="Times New Roman" pitchFamily="18" charset="0"/>
              </a:rPr>
              <a:t>Mrtvé duše</a:t>
            </a:r>
            <a:endParaRPr lang="cs-CZ" sz="1200" b="1" dirty="0">
              <a:latin typeface="Times New Roman" pitchFamily="18" charset="0"/>
              <a:cs typeface="Times New Roman" pitchFamily="18" charset="0"/>
            </a:endParaRPr>
          </a:p>
        </p:txBody>
      </p:sp>
      <p:sp>
        <p:nvSpPr>
          <p:cNvPr id="12" name="TextovéPole 11"/>
          <p:cNvSpPr txBox="1"/>
          <p:nvPr/>
        </p:nvSpPr>
        <p:spPr>
          <a:xfrm>
            <a:off x="3123628" y="2398410"/>
            <a:ext cx="3168047"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a:latin typeface="Times New Roman" pitchFamily="18" charset="0"/>
                <a:cs typeface="Times New Roman" pitchFamily="18" charset="0"/>
                <a:hlinkClick r:id="rId9"/>
              </a:rPr>
              <a:t>LEV NIKOLAJEVIČ TOLSTOJ</a:t>
            </a:r>
            <a:r>
              <a:rPr lang="cs-CZ" sz="1200" b="1" dirty="0">
                <a:latin typeface="Times New Roman" pitchFamily="18" charset="0"/>
                <a:cs typeface="Times New Roman" pitchFamily="18" charset="0"/>
              </a:rPr>
              <a:t> (1828-1910)</a:t>
            </a:r>
          </a:p>
          <a:p>
            <a:pPr marL="171450" indent="-171450">
              <a:buFontTx/>
              <a:buChar char="-"/>
            </a:pPr>
            <a:r>
              <a:rPr lang="cs-CZ" sz="1200" b="1" dirty="0">
                <a:latin typeface="Times New Roman" pitchFamily="18" charset="0"/>
                <a:cs typeface="Times New Roman" pitchFamily="18" charset="0"/>
              </a:rPr>
              <a:t>historický román </a:t>
            </a:r>
            <a:r>
              <a:rPr lang="cs-CZ" sz="1200" b="1" i="1" dirty="0">
                <a:latin typeface="Times New Roman" pitchFamily="18" charset="0"/>
                <a:cs typeface="Times New Roman" pitchFamily="18" charset="0"/>
              </a:rPr>
              <a:t>Vojna a mír</a:t>
            </a:r>
          </a:p>
          <a:p>
            <a:pPr marL="171450" indent="-171450">
              <a:buFontTx/>
              <a:buChar char="-"/>
            </a:pPr>
            <a:r>
              <a:rPr lang="cs-CZ" sz="1200" b="1" dirty="0">
                <a:latin typeface="Times New Roman" pitchFamily="18" charset="0"/>
                <a:cs typeface="Times New Roman" pitchFamily="18" charset="0"/>
              </a:rPr>
              <a:t>psychologický román </a:t>
            </a:r>
            <a:r>
              <a:rPr lang="cs-CZ" sz="1200" b="1" i="1" dirty="0">
                <a:latin typeface="Times New Roman" pitchFamily="18" charset="0"/>
                <a:cs typeface="Times New Roman" pitchFamily="18" charset="0"/>
              </a:rPr>
              <a:t> Anna Karenina</a:t>
            </a:r>
            <a:endParaRPr lang="cs-CZ" sz="1200" b="1" dirty="0">
              <a:latin typeface="Times New Roman" pitchFamily="18" charset="0"/>
              <a:cs typeface="Times New Roman" pitchFamily="18" charset="0"/>
            </a:endParaRPr>
          </a:p>
        </p:txBody>
      </p:sp>
      <p:sp>
        <p:nvSpPr>
          <p:cNvPr id="13" name="TextovéPole 12"/>
          <p:cNvSpPr txBox="1"/>
          <p:nvPr/>
        </p:nvSpPr>
        <p:spPr>
          <a:xfrm>
            <a:off x="4067944" y="1567413"/>
            <a:ext cx="3997056"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a:latin typeface="Times New Roman" pitchFamily="18" charset="0"/>
                <a:cs typeface="Times New Roman" pitchFamily="18" charset="0"/>
                <a:hlinkClick r:id="rId10"/>
              </a:rPr>
              <a:t>FJODOR MICHAJLOVIČ DOSTOJEVSKIJ</a:t>
            </a:r>
            <a:r>
              <a:rPr lang="cs-CZ" sz="1200" b="1" dirty="0">
                <a:latin typeface="Times New Roman" pitchFamily="18" charset="0"/>
                <a:cs typeface="Times New Roman" pitchFamily="18" charset="0"/>
              </a:rPr>
              <a:t> (1821-1881)</a:t>
            </a:r>
          </a:p>
          <a:p>
            <a:pPr marL="171450" indent="-171450">
              <a:buFontTx/>
              <a:buChar char="-"/>
            </a:pPr>
            <a:r>
              <a:rPr lang="cs-CZ" sz="1200" b="1" dirty="0">
                <a:latin typeface="Times New Roman" pitchFamily="18" charset="0"/>
                <a:cs typeface="Times New Roman" pitchFamily="18" charset="0"/>
              </a:rPr>
              <a:t>filozofický román </a:t>
            </a:r>
            <a:r>
              <a:rPr lang="cs-CZ" sz="1200" b="1" i="1" dirty="0">
                <a:latin typeface="Times New Roman" pitchFamily="18" charset="0"/>
                <a:cs typeface="Times New Roman" pitchFamily="18" charset="0"/>
              </a:rPr>
              <a:t>Zločin a trest</a:t>
            </a:r>
          </a:p>
          <a:p>
            <a:pPr marL="171450" indent="-171450">
              <a:buFontTx/>
              <a:buChar char="-"/>
            </a:pPr>
            <a:r>
              <a:rPr lang="cs-CZ" sz="1200" b="1" dirty="0">
                <a:latin typeface="Times New Roman" pitchFamily="18" charset="0"/>
                <a:cs typeface="Times New Roman" pitchFamily="18" charset="0"/>
              </a:rPr>
              <a:t>romány </a:t>
            </a:r>
            <a:r>
              <a:rPr lang="cs-CZ" sz="1200" b="1" i="1" dirty="0">
                <a:latin typeface="Times New Roman" pitchFamily="18" charset="0"/>
                <a:cs typeface="Times New Roman" pitchFamily="18" charset="0"/>
              </a:rPr>
              <a:t>Bratři </a:t>
            </a:r>
            <a:r>
              <a:rPr lang="cs-CZ" sz="1200" b="1" i="1" dirty="0" err="1">
                <a:latin typeface="Times New Roman" pitchFamily="18" charset="0"/>
                <a:cs typeface="Times New Roman" pitchFamily="18" charset="0"/>
              </a:rPr>
              <a:t>Karamazovi</a:t>
            </a:r>
            <a:r>
              <a:rPr lang="cs-CZ" sz="1200" b="1" i="1" dirty="0">
                <a:latin typeface="Times New Roman" pitchFamily="18" charset="0"/>
                <a:cs typeface="Times New Roman" pitchFamily="18" charset="0"/>
              </a:rPr>
              <a:t>, Idiot</a:t>
            </a:r>
            <a:endParaRPr lang="cs-CZ" sz="1200" b="1" dirty="0">
              <a:latin typeface="Times New Roman" pitchFamily="18" charset="0"/>
              <a:cs typeface="Times New Roman" pitchFamily="18" charset="0"/>
            </a:endParaRPr>
          </a:p>
        </p:txBody>
      </p:sp>
      <p:sp>
        <p:nvSpPr>
          <p:cNvPr id="14" name="TextovéPole 13"/>
          <p:cNvSpPr txBox="1"/>
          <p:nvPr/>
        </p:nvSpPr>
        <p:spPr>
          <a:xfrm>
            <a:off x="3779912" y="3407648"/>
            <a:ext cx="3200171"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a:latin typeface="Times New Roman" pitchFamily="18" charset="0"/>
                <a:cs typeface="Times New Roman" pitchFamily="18" charset="0"/>
                <a:hlinkClick r:id="rId11"/>
              </a:rPr>
              <a:t>ANTON PAVLOVIČ ČECHOV</a:t>
            </a:r>
            <a:r>
              <a:rPr lang="cs-CZ" sz="1200" b="1" dirty="0">
                <a:latin typeface="Times New Roman" pitchFamily="18" charset="0"/>
                <a:cs typeface="Times New Roman" pitchFamily="18" charset="0"/>
              </a:rPr>
              <a:t> (1860-1904)</a:t>
            </a:r>
          </a:p>
          <a:p>
            <a:pPr marL="171450" indent="-171450">
              <a:buFontTx/>
              <a:buChar char="-"/>
            </a:pPr>
            <a:r>
              <a:rPr lang="cs-CZ" sz="1200" b="1" dirty="0">
                <a:latin typeface="Times New Roman" pitchFamily="18" charset="0"/>
                <a:cs typeface="Times New Roman" pitchFamily="18" charset="0"/>
              </a:rPr>
              <a:t>zakladatel psychologického dramatu</a:t>
            </a:r>
          </a:p>
          <a:p>
            <a:pPr marL="171450" indent="-171450">
              <a:buFontTx/>
              <a:buChar char="-"/>
            </a:pPr>
            <a:r>
              <a:rPr lang="cs-CZ" sz="1200" b="1" dirty="0">
                <a:latin typeface="Times New Roman" pitchFamily="18" charset="0"/>
                <a:cs typeface="Times New Roman" pitchFamily="18" charset="0"/>
              </a:rPr>
              <a:t>drama </a:t>
            </a:r>
            <a:r>
              <a:rPr lang="cs-CZ" sz="1200" b="1" i="1" dirty="0">
                <a:latin typeface="Times New Roman" pitchFamily="18" charset="0"/>
                <a:cs typeface="Times New Roman" pitchFamily="18" charset="0"/>
              </a:rPr>
              <a:t>Strýček Váňa, Tři sestry, Višňový sad</a:t>
            </a:r>
            <a:endParaRPr lang="cs-CZ" sz="1200" b="1" dirty="0">
              <a:latin typeface="Times New Roman" pitchFamily="18" charset="0"/>
              <a:cs typeface="Times New Roman" pitchFamily="18" charset="0"/>
            </a:endParaRPr>
          </a:p>
        </p:txBody>
      </p:sp>
      <p:sp>
        <p:nvSpPr>
          <p:cNvPr id="15" name="TextovéPole 14"/>
          <p:cNvSpPr txBox="1"/>
          <p:nvPr/>
        </p:nvSpPr>
        <p:spPr>
          <a:xfrm>
            <a:off x="3324389" y="4312639"/>
            <a:ext cx="2766527"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a:latin typeface="Times New Roman" pitchFamily="18" charset="0"/>
                <a:cs typeface="Times New Roman" pitchFamily="18" charset="0"/>
                <a:hlinkClick r:id="rId12"/>
              </a:rPr>
              <a:t>HENRYK SIENKIEWICZ</a:t>
            </a:r>
            <a:r>
              <a:rPr lang="cs-CZ" sz="1200" b="1" dirty="0">
                <a:latin typeface="Times New Roman" pitchFamily="18" charset="0"/>
                <a:cs typeface="Times New Roman" pitchFamily="18" charset="0"/>
              </a:rPr>
              <a:t> (1846-1916)</a:t>
            </a:r>
          </a:p>
          <a:p>
            <a:pPr marL="171450" indent="-171450">
              <a:buFontTx/>
              <a:buChar char="-"/>
            </a:pPr>
            <a:r>
              <a:rPr lang="cs-CZ" sz="1200" b="1" dirty="0">
                <a:latin typeface="Times New Roman" pitchFamily="18" charset="0"/>
                <a:cs typeface="Times New Roman" pitchFamily="18" charset="0"/>
              </a:rPr>
              <a:t>historické romány</a:t>
            </a:r>
          </a:p>
          <a:p>
            <a:pPr marL="171450" indent="-171450">
              <a:buFontTx/>
              <a:buChar char="-"/>
            </a:pPr>
            <a:r>
              <a:rPr lang="cs-CZ" sz="1200" b="1" i="1" dirty="0">
                <a:latin typeface="Times New Roman" pitchFamily="18" charset="0"/>
                <a:cs typeface="Times New Roman" pitchFamily="18" charset="0"/>
              </a:rPr>
              <a:t>Quo </a:t>
            </a:r>
            <a:r>
              <a:rPr lang="cs-CZ" sz="1200" b="1" i="1" dirty="0" err="1">
                <a:latin typeface="Times New Roman" pitchFamily="18" charset="0"/>
                <a:cs typeface="Times New Roman" pitchFamily="18" charset="0"/>
              </a:rPr>
              <a:t>vadis</a:t>
            </a:r>
            <a:r>
              <a:rPr lang="cs-CZ" sz="1200" b="1" i="1" dirty="0">
                <a:latin typeface="Times New Roman" pitchFamily="18" charset="0"/>
                <a:cs typeface="Times New Roman" pitchFamily="18" charset="0"/>
              </a:rPr>
              <a:t>?</a:t>
            </a:r>
          </a:p>
        </p:txBody>
      </p:sp>
      <p:sp>
        <p:nvSpPr>
          <p:cNvPr id="16" name="TextovéPole 15"/>
          <p:cNvSpPr txBox="1"/>
          <p:nvPr/>
        </p:nvSpPr>
        <p:spPr>
          <a:xfrm>
            <a:off x="7308304" y="3528808"/>
            <a:ext cx="1345240"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a:latin typeface="Times New Roman" pitchFamily="18" charset="0"/>
                <a:cs typeface="Times New Roman" pitchFamily="18" charset="0"/>
                <a:hlinkClick r:id="rId13"/>
              </a:rPr>
              <a:t>HENRIK IBSEN</a:t>
            </a:r>
            <a:r>
              <a:rPr lang="cs-CZ" sz="1200" b="1" dirty="0">
                <a:latin typeface="Times New Roman" pitchFamily="18" charset="0"/>
                <a:cs typeface="Times New Roman" pitchFamily="18" charset="0"/>
              </a:rPr>
              <a:t> </a:t>
            </a:r>
          </a:p>
          <a:p>
            <a:r>
              <a:rPr lang="cs-CZ" sz="1200" b="1" dirty="0">
                <a:latin typeface="Times New Roman" pitchFamily="18" charset="0"/>
                <a:cs typeface="Times New Roman" pitchFamily="18" charset="0"/>
              </a:rPr>
              <a:t>(1828-1906)</a:t>
            </a:r>
          </a:p>
          <a:p>
            <a:pPr marL="171450" indent="-171450">
              <a:buFontTx/>
              <a:buChar char="-"/>
            </a:pPr>
            <a:r>
              <a:rPr lang="cs-CZ" sz="1200" b="1" dirty="0">
                <a:latin typeface="Times New Roman" pitchFamily="18" charset="0"/>
                <a:cs typeface="Times New Roman" pitchFamily="18" charset="0"/>
              </a:rPr>
              <a:t>drama </a:t>
            </a:r>
            <a:r>
              <a:rPr lang="cs-CZ" sz="1200" b="1" i="1" dirty="0">
                <a:latin typeface="Times New Roman" pitchFamily="18" charset="0"/>
                <a:cs typeface="Times New Roman" pitchFamily="18" charset="0"/>
              </a:rPr>
              <a:t>Nora</a:t>
            </a:r>
          </a:p>
        </p:txBody>
      </p:sp>
      <p:sp>
        <p:nvSpPr>
          <p:cNvPr id="17" name="TextovéPole 16"/>
          <p:cNvSpPr txBox="1"/>
          <p:nvPr/>
        </p:nvSpPr>
        <p:spPr>
          <a:xfrm>
            <a:off x="6188613" y="4428000"/>
            <a:ext cx="2811154"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FF6600"/>
            </a:solidFill>
          </a:ln>
        </p:spPr>
        <p:txBody>
          <a:bodyPr wrap="none" rtlCol="0">
            <a:spAutoFit/>
          </a:bodyPr>
          <a:lstStyle/>
          <a:p>
            <a:r>
              <a:rPr lang="cs-CZ" sz="1200" b="1" dirty="0">
                <a:latin typeface="Times New Roman" pitchFamily="18" charset="0"/>
                <a:cs typeface="Times New Roman" pitchFamily="18" charset="0"/>
                <a:hlinkClick r:id="rId14"/>
              </a:rPr>
              <a:t>MARK TWAIN</a:t>
            </a:r>
            <a:r>
              <a:rPr lang="cs-CZ" sz="1200" b="1" dirty="0">
                <a:latin typeface="Times New Roman" pitchFamily="18" charset="0"/>
                <a:cs typeface="Times New Roman" pitchFamily="18" charset="0"/>
              </a:rPr>
              <a:t> (1835-1910)</a:t>
            </a:r>
          </a:p>
          <a:p>
            <a:pPr marL="171450" indent="-171450" algn="just">
              <a:buFontTx/>
              <a:buChar char="-"/>
            </a:pPr>
            <a:r>
              <a:rPr lang="cs-CZ" sz="1200" b="1" dirty="0">
                <a:latin typeface="Times New Roman" pitchFamily="18" charset="0"/>
                <a:cs typeface="Times New Roman" pitchFamily="18" charset="0"/>
              </a:rPr>
              <a:t>román </a:t>
            </a:r>
            <a:r>
              <a:rPr lang="cs-CZ" sz="1200" b="1" i="1" dirty="0">
                <a:latin typeface="Times New Roman" pitchFamily="18" charset="0"/>
                <a:cs typeface="Times New Roman" pitchFamily="18" charset="0"/>
              </a:rPr>
              <a:t>Dobrodružství Toma </a:t>
            </a:r>
            <a:r>
              <a:rPr lang="cs-CZ" sz="1200" b="1" i="1" dirty="0" err="1">
                <a:latin typeface="Times New Roman" pitchFamily="18" charset="0"/>
                <a:cs typeface="Times New Roman" pitchFamily="18" charset="0"/>
              </a:rPr>
              <a:t>Sawyera</a:t>
            </a:r>
            <a:r>
              <a:rPr lang="cs-CZ" sz="1200" b="1" i="1" dirty="0">
                <a:latin typeface="Times New Roman" pitchFamily="18" charset="0"/>
                <a:cs typeface="Times New Roman" pitchFamily="18" charset="0"/>
              </a:rPr>
              <a:t> a</a:t>
            </a:r>
          </a:p>
          <a:p>
            <a:pPr algn="just"/>
            <a:r>
              <a:rPr lang="cs-CZ" sz="1200" b="1" i="1" dirty="0">
                <a:latin typeface="Times New Roman" pitchFamily="18" charset="0"/>
                <a:cs typeface="Times New Roman" pitchFamily="18" charset="0"/>
              </a:rPr>
              <a:t>    Dobrodružství </a:t>
            </a:r>
            <a:r>
              <a:rPr lang="cs-CZ" sz="1200" b="1" i="1" dirty="0" err="1">
                <a:latin typeface="Times New Roman" pitchFamily="18" charset="0"/>
                <a:cs typeface="Times New Roman" pitchFamily="18" charset="0"/>
              </a:rPr>
              <a:t>Huckleberryho</a:t>
            </a:r>
            <a:r>
              <a:rPr lang="cs-CZ" sz="1200" b="1" i="1" dirty="0">
                <a:latin typeface="Times New Roman" pitchFamily="18" charset="0"/>
                <a:cs typeface="Times New Roman" pitchFamily="18" charset="0"/>
              </a:rPr>
              <a:t> </a:t>
            </a:r>
            <a:r>
              <a:rPr lang="cs-CZ" sz="1200" b="1" i="1" dirty="0" err="1">
                <a:latin typeface="Times New Roman" pitchFamily="18" charset="0"/>
                <a:cs typeface="Times New Roman" pitchFamily="18" charset="0"/>
              </a:rPr>
              <a:t>Finna</a:t>
            </a:r>
            <a:endParaRPr lang="cs-CZ" sz="12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698" y="492443"/>
            <a:ext cx="3996952" cy="594066"/>
          </a:xfrm>
        </p:spPr>
        <p:txBody>
          <a:bodyPr>
            <a:normAutofit fontScale="90000"/>
          </a:bodyPr>
          <a:lstStyle/>
          <a:p>
            <a:pPr algn="l"/>
            <a:r>
              <a:rPr lang="cs-CZ" sz="2800" b="1" dirty="0">
                <a:latin typeface="Times New Roman" pitchFamily="18" charset="0"/>
                <a:cs typeface="Times New Roman" pitchFamily="18" charset="0"/>
              </a:rPr>
              <a:t>47.5 Procvičení a příklady</a:t>
            </a: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1336847506"/>
              </p:ext>
            </p:extLst>
          </p:nvPr>
        </p:nvGraphicFramePr>
        <p:xfrm>
          <a:off x="179512" y="2211710"/>
          <a:ext cx="6192688" cy="2710180"/>
        </p:xfrm>
        <a:graphic>
          <a:graphicData uri="http://schemas.openxmlformats.org/drawingml/2006/table">
            <a:tbl>
              <a:tblPr>
                <a:tableStyleId>{5C22544A-7EE6-4342-B048-85BDC9FD1C3A}</a:tableStyleId>
              </a:tblPr>
              <a:tblGrid>
                <a:gridCol w="4342130">
                  <a:extLst>
                    <a:ext uri="{9D8B030D-6E8A-4147-A177-3AD203B41FA5}">
                      <a16:colId xmlns:a16="http://schemas.microsoft.com/office/drawing/2014/main" val="20000"/>
                    </a:ext>
                  </a:extLst>
                </a:gridCol>
                <a:gridCol w="84244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ctr" hangingPunct="0">
                        <a:spcAft>
                          <a:spcPts val="0"/>
                        </a:spcAft>
                      </a:pPr>
                      <a:r>
                        <a:rPr lang="cs-CZ" sz="1200" b="1" kern="50" dirty="0">
                          <a:solidFill>
                            <a:schemeClr val="tx1"/>
                          </a:solidFill>
                          <a:effectLst/>
                          <a:latin typeface="Times New Roman" pitchFamily="18" charset="0"/>
                          <a:cs typeface="Times New Roman" pitchFamily="18" charset="0"/>
                        </a:rPr>
                        <a:t>realismus</a:t>
                      </a:r>
                      <a:endParaRPr lang="cs-CZ" sz="1200" b="1"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ctr" hangingPunct="0">
                        <a:spcAft>
                          <a:spcPts val="0"/>
                        </a:spcAft>
                      </a:pPr>
                      <a:r>
                        <a:rPr lang="cs-CZ" sz="1200" b="1" kern="50" dirty="0">
                          <a:solidFill>
                            <a:schemeClr val="tx1"/>
                          </a:solidFill>
                          <a:effectLst/>
                          <a:latin typeface="Times New Roman" pitchFamily="18" charset="0"/>
                          <a:cs typeface="Times New Roman" pitchFamily="18" charset="0"/>
                        </a:rPr>
                        <a:t>romantismus</a:t>
                      </a:r>
                      <a:endParaRPr lang="cs-CZ" sz="1200" b="1"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1. Patří sem i směr, který na hrdiny aplikuje teorii dědičnosti.</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2. Snaha zachytit pravdivý obraz skutečnosti.</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2"/>
                  </a:ext>
                </a:extLst>
              </a:tr>
              <a:tr h="0">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3. Obliba lyricko-epických skladeb.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3"/>
                  </a:ext>
                </a:extLst>
              </a:tr>
              <a:tr h="0">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4. Hrdina je osamělý, jeho minulost je záhadná.</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4"/>
                  </a:ext>
                </a:extLst>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5. Děj se odehrává v tajuplném až hrůzostrašném prostředí (temné</a:t>
                      </a:r>
                    </a:p>
                    <a:p>
                      <a:pPr algn="just" hangingPunct="0">
                        <a:spcAft>
                          <a:spcPts val="0"/>
                        </a:spcAft>
                      </a:pPr>
                      <a:r>
                        <a:rPr lang="cs-CZ" sz="1200" kern="50" dirty="0">
                          <a:solidFill>
                            <a:schemeClr val="tx1"/>
                          </a:solidFill>
                          <a:effectLst/>
                          <a:latin typeface="Times New Roman" pitchFamily="18" charset="0"/>
                          <a:cs typeface="Times New Roman" pitchFamily="18" charset="0"/>
                        </a:rPr>
                        <a:t>    lesy, hrady,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5"/>
                  </a:ext>
                </a:extLst>
              </a:tr>
              <a:tr h="0">
                <a:tc>
                  <a:txBody>
                    <a:bodyPr/>
                    <a:lstStyle/>
                    <a:p>
                      <a:pPr marL="0" indent="0" algn="just" hangingPunct="0">
                        <a:spcAft>
                          <a:spcPts val="0"/>
                        </a:spcAft>
                        <a:buFont typeface="+mj-lt"/>
                        <a:buNone/>
                      </a:pPr>
                      <a:r>
                        <a:rPr lang="cs-CZ" sz="1200" kern="50" dirty="0">
                          <a:solidFill>
                            <a:schemeClr val="tx1"/>
                          </a:solidFill>
                          <a:effectLst/>
                          <a:latin typeface="Times New Roman" pitchFamily="18" charset="0"/>
                          <a:cs typeface="Times New Roman" pitchFamily="18" charset="0"/>
                        </a:rPr>
                        <a:t>6. Hrdina je odrazem společnosti, ve které žije.</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6"/>
                  </a:ext>
                </a:extLst>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7. Literární hrdina se vyvíjí, autor není účasten děje.</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7"/>
                  </a:ext>
                </a:extLst>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8. Hrdina touží po lásce, ale ví, že skutečnou lásku nenajde.</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a:solidFill>
                            <a:schemeClr val="tx1"/>
                          </a:solidFill>
                          <a:effectLst/>
                          <a:latin typeface="Times New Roman" pitchFamily="18" charset="0"/>
                          <a:cs typeface="Times New Roman" pitchFamily="18" charset="0"/>
                        </a:rPr>
                        <a:t> </a:t>
                      </a:r>
                      <a:endParaRPr lang="cs-CZ" sz="1200" kern="5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8"/>
                  </a:ext>
                </a:extLst>
              </a:tr>
              <a:tr h="0">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9. Rozvíjí se v 2. pol. 19. století.</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tc>
                  <a:txBody>
                    <a:bodyPr/>
                    <a:lstStyle/>
                    <a:p>
                      <a:pPr algn="just" hangingPunct="0">
                        <a:spcAft>
                          <a:spcPts val="0"/>
                        </a:spcAft>
                      </a:pPr>
                      <a:r>
                        <a:rPr lang="cs-CZ" sz="1200" kern="50" dirty="0">
                          <a:solidFill>
                            <a:schemeClr val="tx1"/>
                          </a:solidFill>
                          <a:effectLst/>
                          <a:latin typeface="Times New Roman" pitchFamily="18" charset="0"/>
                          <a:cs typeface="Times New Roman" pitchFamily="18" charset="0"/>
                        </a:rPr>
                        <a:t> </a:t>
                      </a:r>
                      <a:endParaRPr lang="cs-CZ" sz="1200" kern="50" dirty="0">
                        <a:solidFill>
                          <a:schemeClr val="tx1"/>
                        </a:solidFill>
                        <a:effectLst/>
                        <a:latin typeface="Times New Roman" pitchFamily="18" charset="0"/>
                        <a:ea typeface="Times New Roman"/>
                        <a:cs typeface="Times New Roman" pitchFamily="18" charset="0"/>
                      </a:endParaRPr>
                    </a:p>
                  </a:txBody>
                  <a:tcPr marL="34925" marR="34925" marT="34925" marB="349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tcPr>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1547664" y="1305888"/>
            <a:ext cx="2520280" cy="523220"/>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5400000" scaled="1"/>
            <a:tileRect/>
          </a:gradFill>
          <a:ln w="19050">
            <a:solidFill>
              <a:srgbClr val="00B050"/>
            </a:solid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cs-CZ" sz="1400" b="1" dirty="0">
                <a:latin typeface="Times New Roman" pitchFamily="18" charset="0"/>
                <a:cs typeface="Times New Roman" pitchFamily="18" charset="0"/>
              </a:rPr>
              <a:t>Rozliš, co platí pro realismus </a:t>
            </a:r>
          </a:p>
          <a:p>
            <a:pPr marL="0" marR="0" lvl="0" indent="0" algn="ctr" defTabSz="914400" rtl="0" eaLnBrk="1" fontAlgn="base" latinLnBrk="0" hangingPunct="1">
              <a:lnSpc>
                <a:spcPct val="100000"/>
              </a:lnSpc>
              <a:spcBef>
                <a:spcPct val="0"/>
              </a:spcBef>
              <a:spcAft>
                <a:spcPct val="0"/>
              </a:spcAft>
              <a:buClrTx/>
              <a:buSzTx/>
              <a:buFontTx/>
              <a:buNone/>
              <a:tabLst/>
            </a:pPr>
            <a:r>
              <a:rPr lang="cs-CZ" sz="1400" b="1" dirty="0">
                <a:latin typeface="Times New Roman" pitchFamily="18" charset="0"/>
                <a:cs typeface="Times New Roman" pitchFamily="18" charset="0"/>
              </a:rPr>
              <a:t>a co pro romantismus.</a:t>
            </a:r>
            <a:endParaRPr kumimoji="0" lang="cs-CZ" sz="1400" b="0" i="0" u="none" strike="noStrike" cap="none" normalizeH="0" baseline="0" dirty="0">
              <a:ln>
                <a:noFill/>
              </a:ln>
              <a:effectLst/>
              <a:latin typeface="Times New Roman" pitchFamily="18" charset="0"/>
              <a:cs typeface="Times New Roman" pitchFamily="18" charset="0"/>
            </a:endParaRPr>
          </a:p>
        </p:txBody>
      </p:sp>
      <p:pic>
        <p:nvPicPr>
          <p:cNvPr id="1026" name="Picture 2" descr="C:\Users\Zuzka\AppData\Local\Microsoft\Windows\Temporary Internet Files\Content.IE5\842XVH7Q\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00" y="972000"/>
            <a:ext cx="935616" cy="110555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6084168" y="673348"/>
            <a:ext cx="2664296" cy="138499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w="28575">
            <a:solidFill>
              <a:srgbClr val="FF6600"/>
            </a:solidFill>
          </a:ln>
          <a:effectLst>
            <a:innerShdw blurRad="63500" dist="50800">
              <a:prstClr val="black">
                <a:alpha val="50000"/>
              </a:prstClr>
            </a:innerShdw>
          </a:effectLst>
        </p:spPr>
        <p:txBody>
          <a:bodyPr wrap="square">
            <a:spAutoFit/>
          </a:bodyPr>
          <a:lstStyle/>
          <a:p>
            <a:pPr algn="just" hangingPunct="0"/>
            <a:r>
              <a:rPr lang="cs-CZ" sz="1400" b="1" dirty="0">
                <a:latin typeface="Times New Roman" pitchFamily="18" charset="0"/>
                <a:cs typeface="Times New Roman" pitchFamily="18" charset="0"/>
              </a:rPr>
              <a:t>Ve kterých dílech vystupují následující postavy?</a:t>
            </a:r>
            <a:endParaRPr lang="cs-CZ" sz="1400" dirty="0">
              <a:latin typeface="Times New Roman" pitchFamily="18" charset="0"/>
              <a:cs typeface="Times New Roman" pitchFamily="18" charset="0"/>
            </a:endParaRPr>
          </a:p>
          <a:p>
            <a:pPr hangingPunct="0"/>
            <a:r>
              <a:rPr lang="cs-CZ" sz="1400" dirty="0" err="1">
                <a:latin typeface="Times New Roman" pitchFamily="18" charset="0"/>
                <a:cs typeface="Times New Roman" pitchFamily="18" charset="0"/>
              </a:rPr>
              <a:t>Chlestakov</a:t>
            </a:r>
            <a:r>
              <a:rPr lang="cs-CZ" sz="1400" dirty="0">
                <a:latin typeface="Times New Roman" pitchFamily="18" charset="0"/>
                <a:cs typeface="Times New Roman" pitchFamily="18" charset="0"/>
              </a:rPr>
              <a:t> </a:t>
            </a:r>
          </a:p>
          <a:p>
            <a:pPr hangingPunct="0"/>
            <a:r>
              <a:rPr lang="cs-CZ" sz="1400" dirty="0" err="1">
                <a:latin typeface="Times New Roman" pitchFamily="18" charset="0"/>
                <a:cs typeface="Times New Roman" pitchFamily="18" charset="0"/>
              </a:rPr>
              <a:t>Pierre</a:t>
            </a:r>
            <a:r>
              <a:rPr lang="cs-CZ" sz="1400" dirty="0">
                <a:latin typeface="Times New Roman" pitchFamily="18" charset="0"/>
                <a:cs typeface="Times New Roman" pitchFamily="18" charset="0"/>
              </a:rPr>
              <a:t> Bezuchov </a:t>
            </a:r>
          </a:p>
          <a:p>
            <a:pPr hangingPunct="0"/>
            <a:r>
              <a:rPr lang="cs-CZ" sz="1400" dirty="0" err="1">
                <a:latin typeface="Times New Roman" pitchFamily="18" charset="0"/>
                <a:cs typeface="Times New Roman" pitchFamily="18" charset="0"/>
              </a:rPr>
              <a:t>Raskolnikov</a:t>
            </a:r>
            <a:r>
              <a:rPr lang="cs-CZ" sz="1400" dirty="0">
                <a:latin typeface="Times New Roman" pitchFamily="18" charset="0"/>
                <a:cs typeface="Times New Roman" pitchFamily="18" charset="0"/>
              </a:rPr>
              <a:t> </a:t>
            </a:r>
          </a:p>
          <a:p>
            <a:pPr hangingPunct="0"/>
            <a:r>
              <a:rPr lang="cs-CZ" sz="1400" dirty="0" err="1">
                <a:latin typeface="Times New Roman" pitchFamily="18" charset="0"/>
                <a:cs typeface="Times New Roman" pitchFamily="18" charset="0"/>
              </a:rPr>
              <a:t>Vronskij</a:t>
            </a:r>
            <a:endParaRPr lang="cs-CZ" sz="1400" dirty="0">
              <a:latin typeface="Times New Roman" pitchFamily="18" charset="0"/>
              <a:cs typeface="Times New Roman" pitchFamily="18" charset="0"/>
            </a:endParaRPr>
          </a:p>
        </p:txBody>
      </p:sp>
      <p:sp>
        <p:nvSpPr>
          <p:cNvPr id="7" name="TextovéPole 6"/>
          <p:cNvSpPr txBox="1"/>
          <p:nvPr/>
        </p:nvSpPr>
        <p:spPr>
          <a:xfrm>
            <a:off x="7452000" y="1152000"/>
            <a:ext cx="1203022" cy="830997"/>
          </a:xfrm>
          <a:prstGeom prst="rect">
            <a:avLst/>
          </a:prstGeom>
          <a:solidFill>
            <a:srgbClr val="FF6600"/>
          </a:solidFill>
          <a:ln>
            <a:solidFill>
              <a:srgbClr val="FF6600"/>
            </a:solidFill>
          </a:ln>
        </p:spPr>
        <p:txBody>
          <a:bodyPr wrap="none" rtlCol="0">
            <a:spAutoFit/>
          </a:bodyPr>
          <a:lstStyle/>
          <a:p>
            <a:r>
              <a:rPr lang="cs-CZ" sz="1200" b="1" dirty="0">
                <a:latin typeface="Times New Roman" pitchFamily="18" charset="0"/>
                <a:cs typeface="Times New Roman" pitchFamily="18" charset="0"/>
              </a:rPr>
              <a:t>Revizor</a:t>
            </a:r>
          </a:p>
          <a:p>
            <a:r>
              <a:rPr lang="cs-CZ" sz="1200" b="1" dirty="0">
                <a:latin typeface="Times New Roman" pitchFamily="18" charset="0"/>
                <a:cs typeface="Times New Roman" pitchFamily="18" charset="0"/>
              </a:rPr>
              <a:t>Vojna a mír</a:t>
            </a:r>
          </a:p>
          <a:p>
            <a:r>
              <a:rPr lang="cs-CZ" sz="1200" b="1" dirty="0">
                <a:latin typeface="Times New Roman" pitchFamily="18" charset="0"/>
                <a:cs typeface="Times New Roman" pitchFamily="18" charset="0"/>
              </a:rPr>
              <a:t>Zločin a trest</a:t>
            </a:r>
          </a:p>
          <a:p>
            <a:r>
              <a:rPr lang="cs-CZ" sz="1200" b="1" dirty="0">
                <a:latin typeface="Times New Roman" pitchFamily="18" charset="0"/>
                <a:cs typeface="Times New Roman" pitchFamily="18" charset="0"/>
              </a:rPr>
              <a:t>Anna Karenina</a:t>
            </a:r>
          </a:p>
        </p:txBody>
      </p:sp>
      <p:sp>
        <p:nvSpPr>
          <p:cNvPr id="10" name="TextovéPole 9"/>
          <p:cNvSpPr txBox="1"/>
          <p:nvPr/>
        </p:nvSpPr>
        <p:spPr>
          <a:xfrm>
            <a:off x="6740852" y="2479514"/>
            <a:ext cx="2204450" cy="212365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rgbClr val="00B050"/>
            </a:solidFill>
          </a:ln>
          <a:effectLst>
            <a:outerShdw blurRad="50800" dist="50800" dir="5400000" algn="ctr" rotWithShape="0">
              <a:srgbClr val="00B050"/>
            </a:outerShdw>
          </a:effectLst>
        </p:spPr>
        <p:txBody>
          <a:bodyPr wrap="none" rtlCol="0">
            <a:spAutoFit/>
          </a:bodyPr>
          <a:lstStyle/>
          <a:p>
            <a:pPr algn="ctr"/>
            <a:r>
              <a:rPr lang="cs-CZ" sz="1200" b="1" dirty="0">
                <a:latin typeface="Times New Roman" pitchFamily="18" charset="0"/>
                <a:cs typeface="Times New Roman" pitchFamily="18" charset="0"/>
              </a:rPr>
              <a:t>Uveď autory následujících děl.</a:t>
            </a:r>
          </a:p>
          <a:p>
            <a:pPr algn="ctr"/>
            <a:r>
              <a:rPr lang="cs-CZ" sz="1200" dirty="0">
                <a:latin typeface="Times New Roman" pitchFamily="18" charset="0"/>
                <a:cs typeface="Times New Roman" pitchFamily="18" charset="0"/>
              </a:rPr>
              <a:t>Ztracené iluze</a:t>
            </a:r>
          </a:p>
          <a:p>
            <a:pPr algn="ctr"/>
            <a:r>
              <a:rPr lang="cs-CZ" sz="1200" dirty="0" err="1">
                <a:latin typeface="Times New Roman" pitchFamily="18" charset="0"/>
                <a:cs typeface="Times New Roman" pitchFamily="18" charset="0"/>
              </a:rPr>
              <a:t>Nana</a:t>
            </a:r>
            <a:endParaRPr lang="cs-CZ" sz="1200" dirty="0">
              <a:latin typeface="Times New Roman" pitchFamily="18" charset="0"/>
              <a:cs typeface="Times New Roman" pitchFamily="18" charset="0"/>
            </a:endParaRPr>
          </a:p>
          <a:p>
            <a:pPr algn="ctr"/>
            <a:r>
              <a:rPr lang="cs-CZ" sz="1200" dirty="0">
                <a:latin typeface="Times New Roman" pitchFamily="18" charset="0"/>
                <a:cs typeface="Times New Roman" pitchFamily="18" charset="0"/>
              </a:rPr>
              <a:t>Otec </a:t>
            </a:r>
            <a:r>
              <a:rPr lang="cs-CZ" sz="1200" dirty="0" err="1">
                <a:latin typeface="Times New Roman" pitchFamily="18" charset="0"/>
                <a:cs typeface="Times New Roman" pitchFamily="18" charset="0"/>
              </a:rPr>
              <a:t>Goriot</a:t>
            </a:r>
            <a:endParaRPr lang="cs-CZ" sz="1200" dirty="0">
              <a:latin typeface="Times New Roman" pitchFamily="18" charset="0"/>
              <a:cs typeface="Times New Roman" pitchFamily="18" charset="0"/>
            </a:endParaRPr>
          </a:p>
          <a:p>
            <a:pPr algn="ctr"/>
            <a:r>
              <a:rPr lang="cs-CZ" sz="1200" dirty="0">
                <a:latin typeface="Times New Roman" pitchFamily="18" charset="0"/>
                <a:cs typeface="Times New Roman" pitchFamily="18" charset="0"/>
              </a:rPr>
              <a:t>Bratři </a:t>
            </a:r>
            <a:r>
              <a:rPr lang="cs-CZ" sz="1200" dirty="0" err="1">
                <a:latin typeface="Times New Roman" pitchFamily="18" charset="0"/>
                <a:cs typeface="Times New Roman" pitchFamily="18" charset="0"/>
              </a:rPr>
              <a:t>Karamazovi</a:t>
            </a:r>
            <a:endParaRPr lang="cs-CZ" sz="1200" dirty="0">
              <a:latin typeface="Times New Roman" pitchFamily="18" charset="0"/>
              <a:cs typeface="Times New Roman" pitchFamily="18" charset="0"/>
            </a:endParaRPr>
          </a:p>
          <a:p>
            <a:pPr algn="ctr"/>
            <a:r>
              <a:rPr lang="cs-CZ" sz="1200" dirty="0">
                <a:latin typeface="Times New Roman" pitchFamily="18" charset="0"/>
                <a:cs typeface="Times New Roman" pitchFamily="18" charset="0"/>
              </a:rPr>
              <a:t>Vojna a mír</a:t>
            </a:r>
          </a:p>
          <a:p>
            <a:pPr algn="ctr"/>
            <a:r>
              <a:rPr lang="cs-CZ" sz="1200" dirty="0">
                <a:latin typeface="Times New Roman" pitchFamily="18" charset="0"/>
                <a:cs typeface="Times New Roman" pitchFamily="18" charset="0"/>
              </a:rPr>
              <a:t>Nora</a:t>
            </a:r>
          </a:p>
          <a:p>
            <a:pPr algn="ctr"/>
            <a:r>
              <a:rPr lang="cs-CZ" sz="1200" dirty="0">
                <a:latin typeface="Times New Roman" pitchFamily="18" charset="0"/>
                <a:cs typeface="Times New Roman" pitchFamily="18" charset="0"/>
              </a:rPr>
              <a:t>Dobrodružství Toma </a:t>
            </a:r>
            <a:r>
              <a:rPr lang="cs-CZ" sz="1200" dirty="0" err="1">
                <a:latin typeface="Times New Roman" pitchFamily="18" charset="0"/>
                <a:cs typeface="Times New Roman" pitchFamily="18" charset="0"/>
              </a:rPr>
              <a:t>Sawyera</a:t>
            </a:r>
            <a:endParaRPr lang="cs-CZ" sz="1200" dirty="0">
              <a:latin typeface="Times New Roman" pitchFamily="18" charset="0"/>
              <a:cs typeface="Times New Roman" pitchFamily="18" charset="0"/>
            </a:endParaRPr>
          </a:p>
          <a:p>
            <a:pPr algn="ctr"/>
            <a:r>
              <a:rPr lang="cs-CZ" sz="1200" dirty="0">
                <a:latin typeface="Times New Roman" pitchFamily="18" charset="0"/>
                <a:cs typeface="Times New Roman" pitchFamily="18" charset="0"/>
              </a:rPr>
              <a:t>Mrtvé duše</a:t>
            </a:r>
          </a:p>
          <a:p>
            <a:pPr algn="ctr"/>
            <a:r>
              <a:rPr lang="cs-CZ" sz="1200" dirty="0">
                <a:latin typeface="Times New Roman" pitchFamily="18" charset="0"/>
                <a:cs typeface="Times New Roman" pitchFamily="18" charset="0"/>
              </a:rPr>
              <a:t>Citová výchova</a:t>
            </a:r>
          </a:p>
          <a:p>
            <a:pPr algn="ctr"/>
            <a:r>
              <a:rPr lang="cs-CZ" sz="1200" dirty="0">
                <a:latin typeface="Times New Roman" pitchFamily="18" charset="0"/>
                <a:cs typeface="Times New Roman" pitchFamily="18" charset="0"/>
              </a:rPr>
              <a:t>Višňový sad</a:t>
            </a:r>
          </a:p>
        </p:txBody>
      </p:sp>
      <p:pic>
        <p:nvPicPr>
          <p:cNvPr id="1030" name="Picture 6" descr="C:\Users\Zuzka\AppData\Local\Microsoft\Windows\Temporary Internet Files\Content.IE5\FJFVS7BJ\MC9002864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72000" y="546849"/>
            <a:ext cx="1008112" cy="1436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barn(inVertical)">
                                      <p:cBhvr>
                                        <p:cTn id="16" dur="5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21925"/>
            <a:ext cx="4284984" cy="594066"/>
          </a:xfrm>
        </p:spPr>
        <p:txBody>
          <a:bodyPr>
            <a:normAutofit/>
          </a:bodyPr>
          <a:lstStyle/>
          <a:p>
            <a:pPr algn="l"/>
            <a:r>
              <a:rPr lang="cs-CZ" sz="2500" b="1" dirty="0">
                <a:latin typeface="Times New Roman" pitchFamily="18" charset="0"/>
                <a:cs typeface="Times New Roman" pitchFamily="18" charset="0"/>
              </a:rPr>
              <a:t>47.6 Něco navíc pro šikovné</a:t>
            </a: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pic>
        <p:nvPicPr>
          <p:cNvPr id="1027" name="Picture 3"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27534"/>
            <a:ext cx="762207" cy="92719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508104" y="627534"/>
            <a:ext cx="2067041" cy="276999"/>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5400000" scaled="1"/>
            <a:tileRect/>
          </a:gradFill>
          <a:ln w="19050">
            <a:solidFill>
              <a:srgbClr val="00B050"/>
            </a:solidFill>
          </a:ln>
        </p:spPr>
        <p:txBody>
          <a:bodyPr wrap="none" rtlCol="0">
            <a:spAutoFit/>
          </a:bodyPr>
          <a:lstStyle/>
          <a:p>
            <a:r>
              <a:rPr lang="cs-CZ" sz="1200" b="1" dirty="0">
                <a:latin typeface="Times New Roman" pitchFamily="18" charset="0"/>
                <a:cs typeface="Times New Roman" pitchFamily="18" charset="0"/>
                <a:hlinkClick r:id="rId4"/>
              </a:rPr>
              <a:t>Literární sudoku - realismus</a:t>
            </a:r>
            <a:endParaRPr lang="cs-CZ" sz="1200" b="1" dirty="0">
              <a:latin typeface="Times New Roman" pitchFamily="18" charset="0"/>
              <a:cs typeface="Times New Roman" pitchFamily="18" charset="0"/>
            </a:endParaRPr>
          </a:p>
        </p:txBody>
      </p:sp>
      <p:sp>
        <p:nvSpPr>
          <p:cNvPr id="4" name="Obdélník 3"/>
          <p:cNvSpPr/>
          <p:nvPr/>
        </p:nvSpPr>
        <p:spPr>
          <a:xfrm>
            <a:off x="179512" y="1149967"/>
            <a:ext cx="6840760" cy="2031325"/>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28575">
            <a:solidFill>
              <a:srgbClr val="00B050"/>
            </a:solidFill>
          </a:ln>
          <a:effectLst>
            <a:innerShdw blurRad="63500" dist="50800" dir="18900000">
              <a:prstClr val="black">
                <a:alpha val="50000"/>
              </a:prstClr>
            </a:innerShdw>
          </a:effectLst>
        </p:spPr>
        <p:txBody>
          <a:bodyPr wrap="square">
            <a:spAutoFit/>
          </a:bodyPr>
          <a:lstStyle/>
          <a:p>
            <a:pPr algn="just" hangingPunct="0">
              <a:spcAft>
                <a:spcPts val="0"/>
              </a:spcAft>
            </a:pPr>
            <a:r>
              <a:rPr lang="cs-CZ" sz="1400" b="1" kern="50" dirty="0">
                <a:latin typeface="Times New Roman"/>
                <a:ea typeface="Times New Roman"/>
              </a:rPr>
              <a:t>O kterém autorovi je řeč? Doplň chybějící informace…</a:t>
            </a:r>
          </a:p>
          <a:p>
            <a:pPr algn="just" hangingPunct="0">
              <a:spcAft>
                <a:spcPts val="0"/>
              </a:spcAft>
            </a:pPr>
            <a:endParaRPr lang="cs-CZ" sz="1400" kern="50" dirty="0">
              <a:latin typeface="Times New Roman"/>
              <a:ea typeface="Times New Roman"/>
            </a:endParaRPr>
          </a:p>
          <a:p>
            <a:pPr algn="just" hangingPunct="0">
              <a:spcAft>
                <a:spcPts val="0"/>
              </a:spcAft>
            </a:pPr>
            <a:r>
              <a:rPr lang="cs-CZ" sz="1400" kern="50" dirty="0">
                <a:latin typeface="Times New Roman"/>
                <a:ea typeface="Times New Roman"/>
              </a:rPr>
              <a:t>…………………….. je autorem několika rozsáhlejších próz, napsal i román, ale těžištěm jeho díla zůstávají povídky. Napsal jich několik desítek a zaměřuje se v nich jak na vztahy mezi lidmi (sobeckost, nedostatek zodpovědnosti, obětování cizích životů ve svůj vlastní prospěch…), tak i na různé stavy lidské mysli, zejména na pokraji šílenství. Napsal také román zabývající se lidským pokrytectvím, jehož hlavní hrdinkou je prostitutka, která se ale chová mravněji než spořádaní občané. </a:t>
            </a:r>
          </a:p>
          <a:p>
            <a:pPr algn="just" hangingPunct="0">
              <a:spcAft>
                <a:spcPts val="0"/>
              </a:spcAft>
            </a:pPr>
            <a:r>
              <a:rPr lang="cs-CZ" sz="1400" b="1" kern="50" dirty="0">
                <a:latin typeface="Times New Roman"/>
                <a:ea typeface="Times New Roman"/>
              </a:rPr>
              <a:t>Napiš název tohoto díla:</a:t>
            </a:r>
            <a:endParaRPr lang="cs-CZ" sz="1400" b="1" kern="50" dirty="0">
              <a:effectLst/>
              <a:latin typeface="Times New Roman"/>
              <a:ea typeface="Times New Roman"/>
            </a:endParaRPr>
          </a:p>
        </p:txBody>
      </p:sp>
      <p:sp>
        <p:nvSpPr>
          <p:cNvPr id="5" name="TextovéPole 4"/>
          <p:cNvSpPr txBox="1"/>
          <p:nvPr/>
        </p:nvSpPr>
        <p:spPr>
          <a:xfrm>
            <a:off x="270690" y="1554727"/>
            <a:ext cx="1499128" cy="288000"/>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p:spPr>
        <p:txBody>
          <a:bodyPr wrap="none" rtlCol="0">
            <a:spAutoFit/>
          </a:bodyPr>
          <a:lstStyle/>
          <a:p>
            <a:r>
              <a:rPr lang="cs-CZ" sz="1200" b="1" dirty="0" err="1">
                <a:latin typeface="Times New Roman" pitchFamily="18" charset="0"/>
                <a:cs typeface="Times New Roman" pitchFamily="18" charset="0"/>
              </a:rPr>
              <a:t>Guy</a:t>
            </a:r>
            <a:r>
              <a:rPr lang="cs-CZ" sz="1200" b="1" dirty="0">
                <a:latin typeface="Times New Roman" pitchFamily="18" charset="0"/>
                <a:cs typeface="Times New Roman" pitchFamily="18" charset="0"/>
              </a:rPr>
              <a:t> de </a:t>
            </a:r>
            <a:r>
              <a:rPr lang="cs-CZ" sz="1200" b="1" dirty="0" err="1">
                <a:latin typeface="Times New Roman" pitchFamily="18" charset="0"/>
                <a:cs typeface="Times New Roman" pitchFamily="18" charset="0"/>
              </a:rPr>
              <a:t>Maupassant</a:t>
            </a:r>
            <a:endParaRPr lang="cs-CZ" sz="1200" b="1" dirty="0">
              <a:latin typeface="Times New Roman" pitchFamily="18" charset="0"/>
              <a:cs typeface="Times New Roman" pitchFamily="18" charset="0"/>
            </a:endParaRPr>
          </a:p>
        </p:txBody>
      </p:sp>
      <p:sp>
        <p:nvSpPr>
          <p:cNvPr id="6" name="TextovéPole 5"/>
          <p:cNvSpPr txBox="1"/>
          <p:nvPr/>
        </p:nvSpPr>
        <p:spPr>
          <a:xfrm>
            <a:off x="2140766" y="2904293"/>
            <a:ext cx="707245" cy="276999"/>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p:spPr>
        <p:txBody>
          <a:bodyPr wrap="none" rtlCol="0">
            <a:spAutoFit/>
          </a:bodyPr>
          <a:lstStyle/>
          <a:p>
            <a:r>
              <a:rPr lang="cs-CZ" sz="1200" b="1" dirty="0">
                <a:latin typeface="Times New Roman" pitchFamily="18" charset="0"/>
                <a:cs typeface="Times New Roman" pitchFamily="18" charset="0"/>
              </a:rPr>
              <a:t>Kulička</a:t>
            </a:r>
          </a:p>
        </p:txBody>
      </p:sp>
      <p:sp>
        <p:nvSpPr>
          <p:cNvPr id="7" name="Obdélník 6"/>
          <p:cNvSpPr/>
          <p:nvPr/>
        </p:nvSpPr>
        <p:spPr>
          <a:xfrm>
            <a:off x="2598887" y="3403777"/>
            <a:ext cx="6335720" cy="1600438"/>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28575">
            <a:solidFill>
              <a:srgbClr val="00B050"/>
            </a:solidFill>
          </a:ln>
          <a:effectLst>
            <a:innerShdw blurRad="63500" dist="50800" dir="18900000">
              <a:prstClr val="black">
                <a:alpha val="50000"/>
              </a:prstClr>
            </a:innerShdw>
          </a:effectLst>
        </p:spPr>
        <p:txBody>
          <a:bodyPr wrap="square">
            <a:spAutoFit/>
          </a:bodyPr>
          <a:lstStyle/>
          <a:p>
            <a:pPr algn="just"/>
            <a:r>
              <a:rPr lang="cs-CZ" sz="1400" dirty="0">
                <a:latin typeface="Times New Roman" pitchFamily="18" charset="0"/>
                <a:cs typeface="Times New Roman" pitchFamily="18" charset="0"/>
              </a:rPr>
              <a:t>Tento autor se ve svém životě inspiroval filozofií Petra Chelčického. Byl zastáncem nenásilí, stal se jistým vzorem i pro T. G. Masaryka. Jeho romány jsou velmi obsáhlé, jsou detailní sondou do života společnosti, zobrazují jak šlechtu, tak chudinu, jeden z nich čerpá ze skutečných historických událostí, konkrétně z napoleonského tažení, skutečnou postavou je zde např. gen. </a:t>
            </a:r>
            <a:r>
              <a:rPr lang="cs-CZ" sz="1400" dirty="0" err="1">
                <a:latin typeface="Times New Roman" pitchFamily="18" charset="0"/>
                <a:cs typeface="Times New Roman" pitchFamily="18" charset="0"/>
              </a:rPr>
              <a:t>Kutuzov</a:t>
            </a:r>
            <a:r>
              <a:rPr lang="cs-CZ" sz="1400" dirty="0">
                <a:latin typeface="Times New Roman" pitchFamily="18" charset="0"/>
                <a:cs typeface="Times New Roman" pitchFamily="18" charset="0"/>
              </a:rPr>
              <a:t>. Mezi další postavy patří např. Nataša </a:t>
            </a:r>
            <a:r>
              <a:rPr lang="cs-CZ" sz="1400" dirty="0" err="1">
                <a:latin typeface="Times New Roman" pitchFamily="18" charset="0"/>
                <a:cs typeface="Times New Roman" pitchFamily="18" charset="0"/>
              </a:rPr>
              <a:t>Rostovová</a:t>
            </a:r>
            <a:r>
              <a:rPr lang="cs-CZ" sz="1400" dirty="0">
                <a:latin typeface="Times New Roman" pitchFamily="18" charset="0"/>
                <a:cs typeface="Times New Roman" pitchFamily="18" charset="0"/>
              </a:rPr>
              <a:t>, </a:t>
            </a:r>
            <a:r>
              <a:rPr lang="cs-CZ" sz="1400" dirty="0" err="1">
                <a:latin typeface="Times New Roman" pitchFamily="18" charset="0"/>
                <a:cs typeface="Times New Roman" pitchFamily="18" charset="0"/>
              </a:rPr>
              <a:t>Pierre</a:t>
            </a:r>
            <a:r>
              <a:rPr lang="cs-CZ" sz="1400" dirty="0">
                <a:latin typeface="Times New Roman" pitchFamily="18" charset="0"/>
                <a:cs typeface="Times New Roman" pitchFamily="18" charset="0"/>
              </a:rPr>
              <a:t> Bezuchov aj. Dílo se jmenuje </a:t>
            </a:r>
            <a:r>
              <a:rPr lang="cs-CZ" sz="1400" b="1" dirty="0">
                <a:latin typeface="Times New Roman" pitchFamily="18" charset="0"/>
                <a:cs typeface="Times New Roman" pitchFamily="18" charset="0"/>
              </a:rPr>
              <a:t>Vojna a mír</a:t>
            </a:r>
            <a:r>
              <a:rPr lang="cs-CZ" sz="1400" dirty="0">
                <a:latin typeface="Times New Roman" pitchFamily="18" charset="0"/>
                <a:cs typeface="Times New Roman" pitchFamily="18" charset="0"/>
              </a:rPr>
              <a:t>. Tento autor zemřel zcela opuštěn na železniční zastávce a jmenuje se ……………</a:t>
            </a:r>
          </a:p>
        </p:txBody>
      </p:sp>
      <p:sp>
        <p:nvSpPr>
          <p:cNvPr id="8" name="TextovéPole 7"/>
          <p:cNvSpPr txBox="1"/>
          <p:nvPr/>
        </p:nvSpPr>
        <p:spPr>
          <a:xfrm>
            <a:off x="6248130" y="4732143"/>
            <a:ext cx="1103957" cy="276999"/>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p:spPr>
        <p:txBody>
          <a:bodyPr wrap="none" rtlCol="0">
            <a:spAutoFit/>
          </a:bodyPr>
          <a:lstStyle/>
          <a:p>
            <a:r>
              <a:rPr lang="cs-CZ" sz="1200" b="1" dirty="0">
                <a:latin typeface="Times New Roman" pitchFamily="18" charset="0"/>
                <a:cs typeface="Times New Roman" pitchFamily="18" charset="0"/>
              </a:rPr>
              <a:t>Lev N. Tolstoj</a:t>
            </a:r>
          </a:p>
        </p:txBody>
      </p:sp>
      <p:pic>
        <p:nvPicPr>
          <p:cNvPr id="2051" name="Picture 3" descr="C:\Users\Zuzka\AppData\Local\Microsoft\Windows\Temporary Internet Files\Content.IE5\842XVH7Q\MM90028382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34980"/>
            <a:ext cx="558789" cy="956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Zuzka\AppData\Local\Microsoft\Windows\Temporary Internet Files\Content.IE5\842XVH7Q\MM900236376[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915" y="3536935"/>
            <a:ext cx="2389473" cy="133412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Zuzka\AppData\Local\Microsoft\Windows\Temporary Internet Files\Content.IE5\E9RU5M6G\MP90043880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6176" y="1851576"/>
            <a:ext cx="1303971" cy="989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arn(inVertical)">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barn(inVertical)">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par>
                                <p:cTn id="43" presetID="16" presetClass="entr" presetSubtype="21" fill="hold" nodeType="with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barn(inVertical)">
                                      <p:cBhvr>
                                        <p:cTn id="4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83" y="492443"/>
            <a:ext cx="2120145" cy="594066"/>
          </a:xfrm>
        </p:spPr>
        <p:txBody>
          <a:bodyPr>
            <a:normAutofit/>
          </a:bodyPr>
          <a:lstStyle/>
          <a:p>
            <a:pPr algn="l"/>
            <a:r>
              <a:rPr lang="cs-CZ" sz="2500" b="1" dirty="0">
                <a:latin typeface="Times New Roman" pitchFamily="18" charset="0"/>
                <a:cs typeface="Times New Roman" pitchFamily="18" charset="0"/>
              </a:rPr>
              <a:t>47.7 CLIL</a:t>
            </a:r>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Czech </a:t>
            </a:r>
            <a:r>
              <a:rPr lang="cs-CZ" sz="1600" b="1" dirty="0" err="1">
                <a:solidFill>
                  <a:schemeClr val="accent3">
                    <a:lumMod val="50000"/>
                  </a:schemeClr>
                </a:solidFill>
                <a:latin typeface="Times New Roman" pitchFamily="18" charset="0"/>
                <a:cs typeface="Times New Roman" pitchFamily="18" charset="0"/>
              </a:rPr>
              <a:t>language</a:t>
            </a:r>
            <a:r>
              <a:rPr lang="cs-CZ" sz="1600" b="1" dirty="0">
                <a:solidFill>
                  <a:schemeClr val="accent3">
                    <a:lumMod val="50000"/>
                  </a:schemeClr>
                </a:solidFill>
                <a:latin typeface="Times New Roman" pitchFamily="18" charset="0"/>
                <a:cs typeface="Times New Roman" pitchFamily="18" charset="0"/>
              </a:rPr>
              <a:t> and </a:t>
            </a:r>
            <a:r>
              <a:rPr lang="cs-CZ" sz="1600" b="1" dirty="0" err="1">
                <a:solidFill>
                  <a:schemeClr val="accent3">
                    <a:lumMod val="50000"/>
                  </a:schemeClr>
                </a:solidFill>
                <a:latin typeface="Times New Roman" pitchFamily="18" charset="0"/>
                <a:cs typeface="Times New Roman" pitchFamily="18" charset="0"/>
              </a:rPr>
              <a:t>literature</a:t>
            </a:r>
            <a:endParaRPr lang="cs-CZ" sz="1600" b="1" dirty="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sp>
        <p:nvSpPr>
          <p:cNvPr id="3" name="TextovéPole 2"/>
          <p:cNvSpPr txBox="1"/>
          <p:nvPr/>
        </p:nvSpPr>
        <p:spPr>
          <a:xfrm>
            <a:off x="2915816" y="627534"/>
            <a:ext cx="5688632" cy="1600438"/>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5400000" scaled="1"/>
            <a:tileRect/>
          </a:gradFill>
          <a:ln w="28575">
            <a:solidFill>
              <a:srgbClr val="00B050"/>
            </a:solidFill>
          </a:ln>
        </p:spPr>
        <p:txBody>
          <a:bodyPr wrap="square" rtlCol="0">
            <a:spAutoFit/>
          </a:bodyPr>
          <a:lstStyle/>
          <a:p>
            <a:pPr algn="just"/>
            <a:r>
              <a:rPr lang="en-US" sz="1400" b="1" dirty="0" err="1">
                <a:latin typeface="Times New Roman" pitchFamily="18" charset="0"/>
                <a:cs typeface="Times New Roman" pitchFamily="18" charset="0"/>
              </a:rPr>
              <a:t>Émile</a:t>
            </a:r>
            <a:r>
              <a:rPr lang="en-US" sz="1400" b="1" dirty="0">
                <a:latin typeface="Times New Roman" pitchFamily="18" charset="0"/>
                <a:cs typeface="Times New Roman" pitchFamily="18" charset="0"/>
              </a:rPr>
              <a:t> François Zola (2 April 1840 – 29 September 1902) was a French writer, the most important exemplar of the literary school of naturalism and an important contributor to the development of theatrical naturalism. He was a major figure in the political liberalization of France and in the exoneration of the falsely accused and convicted army officer Alfred Dreyfus, which is encapsulated in the renowned newspaper headline </a:t>
            </a:r>
            <a:r>
              <a:rPr lang="en-US" sz="1400" b="1" dirty="0" err="1">
                <a:latin typeface="Times New Roman" pitchFamily="18" charset="0"/>
                <a:cs typeface="Times New Roman" pitchFamily="18" charset="0"/>
              </a:rPr>
              <a:t>J'Accuse</a:t>
            </a:r>
            <a:r>
              <a:rPr lang="en-US" sz="1400" b="1" dirty="0">
                <a:latin typeface="Times New Roman" pitchFamily="18" charset="0"/>
                <a:cs typeface="Times New Roman" pitchFamily="18" charset="0"/>
              </a:rPr>
              <a:t>.</a:t>
            </a:r>
            <a:endParaRPr lang="cs-CZ" sz="14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485494"/>
            <a:ext cx="1800200" cy="238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948" y="2391910"/>
            <a:ext cx="1549524" cy="249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387566"/>
            <a:ext cx="1407790" cy="25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178123"/>
            <a:ext cx="2276631" cy="303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916832" cy="594066"/>
          </a:xfrm>
        </p:spPr>
        <p:txBody>
          <a:bodyPr>
            <a:normAutofit/>
          </a:bodyPr>
          <a:lstStyle/>
          <a:p>
            <a:pPr algn="l"/>
            <a:r>
              <a:rPr lang="cs-CZ" sz="2500" b="1" dirty="0">
                <a:latin typeface="Times New Roman" pitchFamily="18" charset="0"/>
                <a:cs typeface="Times New Roman" pitchFamily="18" charset="0"/>
              </a:rPr>
              <a:t>47.8 Test znalostí</a:t>
            </a: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a:p>
          <a:p>
            <a:endParaRPr lang="cs-CZ" sz="1200" dirty="0"/>
          </a:p>
        </p:txBody>
      </p:sp>
      <p:sp>
        <p:nvSpPr>
          <p:cNvPr id="13" name="TextovéPole 12"/>
          <p:cNvSpPr txBox="1"/>
          <p:nvPr/>
        </p:nvSpPr>
        <p:spPr>
          <a:xfrm>
            <a:off x="7092280" y="1203598"/>
            <a:ext cx="1440160" cy="246221"/>
          </a:xfrm>
          <a:prstGeom prst="rect">
            <a:avLst/>
          </a:prstGeom>
          <a:noFill/>
        </p:spPr>
        <p:txBody>
          <a:bodyPr wrap="square" rtlCol="0">
            <a:spAutoFit/>
          </a:bodyPr>
          <a:lstStyle/>
          <a:p>
            <a:pPr algn="ctr"/>
            <a:r>
              <a:rPr lang="cs-CZ" sz="1000" b="1" dirty="0">
                <a:solidFill>
                  <a:srgbClr val="813763"/>
                </a:solidFill>
                <a:latin typeface="Times New Roman" pitchFamily="18" charset="0"/>
                <a:cs typeface="Times New Roman" pitchFamily="18" charset="0"/>
              </a:rPr>
              <a:t>Správné odpovědi</a:t>
            </a:r>
            <a:r>
              <a:rPr lang="cs-CZ" sz="1000" b="1" dirty="0">
                <a:solidFill>
                  <a:srgbClr val="813763"/>
                </a:solidFill>
              </a:rPr>
              <a:t>:</a:t>
            </a:r>
          </a:p>
        </p:txBody>
      </p:sp>
      <p:graphicFrame>
        <p:nvGraphicFramePr>
          <p:cNvPr id="15" name="Tabulka 14"/>
          <p:cNvGraphicFramePr>
            <a:graphicFrameLocks noGrp="1"/>
          </p:cNvGraphicFramePr>
          <p:nvPr>
            <p:extLst>
              <p:ext uri="{D42A27DB-BD31-4B8C-83A1-F6EECF244321}">
                <p14:modId xmlns:p14="http://schemas.microsoft.com/office/powerpoint/2010/main" val="2005728843"/>
              </p:ext>
            </p:extLst>
          </p:nvPr>
        </p:nvGraphicFramePr>
        <p:xfrm>
          <a:off x="539552" y="1326708"/>
          <a:ext cx="6552728" cy="3588162"/>
        </p:xfrm>
        <a:graphic>
          <a:graphicData uri="http://schemas.openxmlformats.org/drawingml/2006/table">
            <a:tbl>
              <a:tblPr bandRow="1">
                <a:tableStyleId>{775DCB02-9BB8-47FD-8907-85C794F793BA}</a:tableStyleId>
              </a:tblPr>
              <a:tblGrid>
                <a:gridCol w="331236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1565528">
                <a:tc>
                  <a:txBody>
                    <a:bodyPr/>
                    <a:lstStyle/>
                    <a:p>
                      <a:pPr marL="0" indent="0" algn="just">
                        <a:buNone/>
                      </a:pPr>
                      <a:r>
                        <a:rPr lang="cs-CZ" sz="1600" dirty="0">
                          <a:latin typeface="Times New Roman" pitchFamily="18" charset="0"/>
                          <a:cs typeface="Times New Roman" pitchFamily="18" charset="0"/>
                        </a:rPr>
                        <a:t>1. Mezi</a:t>
                      </a:r>
                      <a:r>
                        <a:rPr lang="cs-CZ" sz="1600" baseline="0" dirty="0">
                          <a:latin typeface="Times New Roman" pitchFamily="18" charset="0"/>
                          <a:cs typeface="Times New Roman" pitchFamily="18" charset="0"/>
                        </a:rPr>
                        <a:t> znaky </a:t>
                      </a:r>
                      <a:r>
                        <a:rPr lang="cs-CZ" sz="1600" b="0" baseline="0" dirty="0">
                          <a:latin typeface="Times New Roman" pitchFamily="18" charset="0"/>
                          <a:cs typeface="Times New Roman" pitchFamily="18" charset="0"/>
                        </a:rPr>
                        <a:t>realismu </a:t>
                      </a:r>
                      <a:r>
                        <a:rPr lang="cs-CZ" sz="1600" b="1" baseline="0" dirty="0">
                          <a:latin typeface="Times New Roman" pitchFamily="18" charset="0"/>
                          <a:cs typeface="Times New Roman" pitchFamily="18" charset="0"/>
                        </a:rPr>
                        <a:t>nepatří:</a:t>
                      </a:r>
                      <a:endParaRPr lang="cs-CZ" sz="1600" dirty="0">
                        <a:latin typeface="Times New Roman" pitchFamily="18" charset="0"/>
                        <a:cs typeface="Times New Roman" pitchFamily="18" charset="0"/>
                      </a:endParaRPr>
                    </a:p>
                    <a:p>
                      <a:pPr marL="0" indent="0" algn="just">
                        <a:buNone/>
                      </a:pPr>
                      <a:endParaRPr lang="cs-CZ" sz="1200" dirty="0">
                        <a:latin typeface="Times New Roman" pitchFamily="18" charset="0"/>
                        <a:cs typeface="Times New Roman" pitchFamily="18" charset="0"/>
                      </a:endParaRPr>
                    </a:p>
                    <a:p>
                      <a:pPr marL="342900" indent="-342900" algn="just"/>
                      <a:r>
                        <a:rPr lang="cs-CZ" sz="1200" dirty="0">
                          <a:latin typeface="Times New Roman" pitchFamily="18" charset="0"/>
                          <a:cs typeface="Times New Roman" pitchFamily="18" charset="0"/>
                        </a:rPr>
                        <a:t>a/</a:t>
                      </a:r>
                      <a:r>
                        <a:rPr lang="cs-CZ" sz="1200" b="0" dirty="0">
                          <a:latin typeface="Times New Roman" pitchFamily="18" charset="0"/>
                          <a:cs typeface="Times New Roman" pitchFamily="18" charset="0"/>
                        </a:rPr>
                        <a:t>  vývoj hrdiny v průběhu děje</a:t>
                      </a:r>
                      <a:endParaRPr lang="cs-CZ" sz="1200" dirty="0">
                        <a:latin typeface="Times New Roman" pitchFamily="18" charset="0"/>
                        <a:cs typeface="Times New Roman" pitchFamily="18" charset="0"/>
                      </a:endParaRPr>
                    </a:p>
                    <a:p>
                      <a:pPr marL="342900" indent="-342900" algn="just"/>
                      <a:r>
                        <a:rPr lang="cs-CZ" sz="1200" dirty="0">
                          <a:latin typeface="Times New Roman" pitchFamily="18" charset="0"/>
                          <a:cs typeface="Times New Roman" pitchFamily="18" charset="0"/>
                        </a:rPr>
                        <a:t>b/  užití i hovorové řeči</a:t>
                      </a:r>
                    </a:p>
                    <a:p>
                      <a:pPr marL="342900" indent="-342900" algn="just"/>
                      <a:r>
                        <a:rPr lang="cs-CZ" sz="1200" dirty="0">
                          <a:latin typeface="Times New Roman" pitchFamily="18" charset="0"/>
                          <a:cs typeface="Times New Roman" pitchFamily="18" charset="0"/>
                        </a:rPr>
                        <a:t>c/  objektivita</a:t>
                      </a:r>
                      <a:r>
                        <a:rPr lang="cs-CZ" sz="1200" baseline="0" dirty="0">
                          <a:latin typeface="Times New Roman" pitchFamily="18" charset="0"/>
                          <a:cs typeface="Times New Roman" pitchFamily="18" charset="0"/>
                        </a:rPr>
                        <a:t> autora</a:t>
                      </a:r>
                      <a:endParaRPr lang="cs-CZ" sz="1200" dirty="0">
                        <a:latin typeface="Times New Roman" pitchFamily="18" charset="0"/>
                        <a:cs typeface="Times New Roman" pitchFamily="18" charset="0"/>
                      </a:endParaRPr>
                    </a:p>
                    <a:p>
                      <a:pPr marL="342900" indent="-342900" algn="just"/>
                      <a:r>
                        <a:rPr lang="cs-CZ" sz="1200" dirty="0">
                          <a:latin typeface="Times New Roman" pitchFamily="18" charset="0"/>
                          <a:cs typeface="Times New Roman" pitchFamily="18" charset="0"/>
                        </a:rPr>
                        <a:t>d/  idealizovaný přístup ke skutečnosti</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tc>
                  <a:txBody>
                    <a:bodyPr/>
                    <a:lstStyle/>
                    <a:p>
                      <a:pPr marL="0" indent="0" algn="just">
                        <a:buNone/>
                      </a:pPr>
                      <a:r>
                        <a:rPr lang="cs-CZ" sz="1600" baseline="0" dirty="0">
                          <a:latin typeface="Times New Roman" pitchFamily="18" charset="0"/>
                          <a:cs typeface="Times New Roman" pitchFamily="18" charset="0"/>
                        </a:rPr>
                        <a:t>3. V </a:t>
                      </a:r>
                      <a:r>
                        <a:rPr lang="cs-CZ" sz="1600" b="1" baseline="0" dirty="0">
                          <a:latin typeface="Times New Roman" pitchFamily="18" charset="0"/>
                          <a:cs typeface="Times New Roman" pitchFamily="18" charset="0"/>
                        </a:rPr>
                        <a:t>naturalismu </a:t>
                      </a:r>
                      <a:r>
                        <a:rPr lang="cs-CZ" sz="1600" b="0" baseline="0" dirty="0">
                          <a:latin typeface="Times New Roman" pitchFamily="18" charset="0"/>
                          <a:cs typeface="Times New Roman" pitchFamily="18" charset="0"/>
                        </a:rPr>
                        <a:t> platí tvrzení:</a:t>
                      </a:r>
                      <a:endParaRPr lang="cs-CZ" sz="1600" dirty="0">
                        <a:latin typeface="Times New Roman" pitchFamily="18" charset="0"/>
                        <a:cs typeface="Times New Roman" pitchFamily="18" charset="0"/>
                      </a:endParaRPr>
                    </a:p>
                    <a:p>
                      <a:pPr marL="0" indent="0" algn="just">
                        <a:buNone/>
                      </a:pPr>
                      <a:r>
                        <a:rPr lang="cs-CZ" sz="1600" dirty="0">
                          <a:latin typeface="Times New Roman" pitchFamily="18" charset="0"/>
                          <a:cs typeface="Times New Roman" pitchFamily="18" charset="0"/>
                        </a:rPr>
                        <a:t> </a:t>
                      </a:r>
                    </a:p>
                    <a:p>
                      <a:pPr marL="342900" indent="-342900" algn="just"/>
                      <a:r>
                        <a:rPr lang="cs-CZ" sz="1200" dirty="0">
                          <a:latin typeface="Times New Roman" pitchFamily="18" charset="0"/>
                          <a:cs typeface="Times New Roman" pitchFamily="18" charset="0"/>
                        </a:rPr>
                        <a:t>a/ </a:t>
                      </a:r>
                      <a:r>
                        <a:rPr lang="cs-CZ" sz="1200" baseline="0" dirty="0">
                          <a:latin typeface="Times New Roman" pitchFamily="18" charset="0"/>
                          <a:cs typeface="Times New Roman" pitchFamily="18" charset="0"/>
                        </a:rPr>
                        <a:t>  </a:t>
                      </a:r>
                      <a:r>
                        <a:rPr lang="cs-CZ" sz="1200" dirty="0">
                          <a:latin typeface="Times New Roman" pitchFamily="18" charset="0"/>
                          <a:cs typeface="Times New Roman" pitchFamily="18" charset="0"/>
                        </a:rPr>
                        <a:t>Člověk</a:t>
                      </a:r>
                      <a:r>
                        <a:rPr lang="cs-CZ" sz="1200" baseline="0" dirty="0">
                          <a:latin typeface="Times New Roman" pitchFamily="18" charset="0"/>
                          <a:cs typeface="Times New Roman" pitchFamily="18" charset="0"/>
                        </a:rPr>
                        <a:t> si životní cestu určuje výhradně sám.</a:t>
                      </a:r>
                      <a:endParaRPr lang="cs-CZ" sz="1200" dirty="0">
                        <a:latin typeface="Times New Roman" pitchFamily="18" charset="0"/>
                        <a:cs typeface="Times New Roman" pitchFamily="18" charset="0"/>
                      </a:endParaRPr>
                    </a:p>
                    <a:p>
                      <a:pPr marL="342900" indent="-342900" algn="just"/>
                      <a:r>
                        <a:rPr lang="cs-CZ" sz="1200" dirty="0">
                          <a:latin typeface="Times New Roman" pitchFamily="18" charset="0"/>
                          <a:cs typeface="Times New Roman" pitchFamily="18" charset="0"/>
                        </a:rPr>
                        <a:t>b/   Osud</a:t>
                      </a:r>
                      <a:r>
                        <a:rPr lang="cs-CZ" sz="1200" baseline="0" dirty="0">
                          <a:latin typeface="Times New Roman" pitchFamily="18" charset="0"/>
                          <a:cs typeface="Times New Roman" pitchFamily="18" charset="0"/>
                        </a:rPr>
                        <a:t> člověka je v rukou bohů.</a:t>
                      </a:r>
                      <a:endParaRPr lang="cs-CZ" sz="1200" dirty="0">
                        <a:latin typeface="Times New Roman" pitchFamily="18" charset="0"/>
                        <a:cs typeface="Times New Roman" pitchFamily="18" charset="0"/>
                      </a:endParaRPr>
                    </a:p>
                    <a:p>
                      <a:pPr marL="342900" indent="-342900" algn="just"/>
                      <a:r>
                        <a:rPr lang="cs-CZ" sz="1200" dirty="0">
                          <a:latin typeface="Times New Roman" pitchFamily="18" charset="0"/>
                          <a:cs typeface="Times New Roman" pitchFamily="18" charset="0"/>
                        </a:rPr>
                        <a:t>c/ Život ovlivňuje jednak dědičnost, jednak okolní prostředí.</a:t>
                      </a:r>
                    </a:p>
                    <a:p>
                      <a:pPr marL="342900" indent="-342900" algn="just"/>
                      <a:r>
                        <a:rPr lang="cs-CZ" sz="1200" dirty="0">
                          <a:latin typeface="Times New Roman" pitchFamily="18" charset="0"/>
                          <a:cs typeface="Times New Roman" pitchFamily="18" charset="0"/>
                        </a:rPr>
                        <a:t>d/   Zásadní vliv na</a:t>
                      </a:r>
                      <a:r>
                        <a:rPr lang="cs-CZ" sz="1200" baseline="0" dirty="0">
                          <a:latin typeface="Times New Roman" pitchFamily="18" charset="0"/>
                          <a:cs typeface="Times New Roman" pitchFamily="18" charset="0"/>
                        </a:rPr>
                        <a:t> běh života má lidská fantazie a sny.</a:t>
                      </a:r>
                      <a:endParaRPr lang="cs-CZ" sz="1800" dirty="0">
                        <a:latin typeface="Times New Roman" pitchFamily="18" charset="0"/>
                        <a:cs typeface="Times New Roman" pitchFamily="18" charset="0"/>
                      </a:endParaRPr>
                    </a:p>
                    <a:p>
                      <a:pPr marL="342900" indent="-342900" algn="just"/>
                      <a:endParaRPr lang="cs-CZ"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1728882">
                <a:tc>
                  <a:txBody>
                    <a:bodyPr/>
                    <a:lstStyle/>
                    <a:p>
                      <a:pPr marL="0" indent="0" algn="just">
                        <a:buNone/>
                      </a:pPr>
                      <a:r>
                        <a:rPr lang="cs-CZ" sz="1600" baseline="0" dirty="0">
                          <a:latin typeface="Times New Roman" pitchFamily="18" charset="0"/>
                          <a:cs typeface="Times New Roman" pitchFamily="18" charset="0"/>
                        </a:rPr>
                        <a:t>2. Mezi díla teoretika a představitele naturalismu </a:t>
                      </a:r>
                      <a:r>
                        <a:rPr lang="cs-CZ" sz="1600" baseline="0" dirty="0" err="1">
                          <a:latin typeface="Times New Roman" pitchFamily="18" charset="0"/>
                          <a:cs typeface="Times New Roman" pitchFamily="18" charset="0"/>
                        </a:rPr>
                        <a:t>Émila</a:t>
                      </a:r>
                      <a:r>
                        <a:rPr lang="cs-CZ" sz="1600" baseline="0" dirty="0">
                          <a:latin typeface="Times New Roman" pitchFamily="18" charset="0"/>
                          <a:cs typeface="Times New Roman" pitchFamily="18" charset="0"/>
                        </a:rPr>
                        <a:t> </a:t>
                      </a:r>
                      <a:r>
                        <a:rPr lang="cs-CZ" sz="1600" baseline="0" dirty="0" err="1">
                          <a:latin typeface="Times New Roman" pitchFamily="18" charset="0"/>
                          <a:cs typeface="Times New Roman" pitchFamily="18" charset="0"/>
                        </a:rPr>
                        <a:t>Zoly</a:t>
                      </a:r>
                      <a:r>
                        <a:rPr lang="cs-CZ" sz="1600" baseline="0" dirty="0">
                          <a:latin typeface="Times New Roman" pitchFamily="18" charset="0"/>
                          <a:cs typeface="Times New Roman" pitchFamily="18" charset="0"/>
                        </a:rPr>
                        <a:t> </a:t>
                      </a:r>
                      <a:r>
                        <a:rPr lang="cs-CZ" sz="1600" b="1" baseline="0" dirty="0">
                          <a:latin typeface="Times New Roman" pitchFamily="18" charset="0"/>
                          <a:cs typeface="Times New Roman" pitchFamily="18" charset="0"/>
                        </a:rPr>
                        <a:t>nepatří:</a:t>
                      </a:r>
                      <a:endParaRPr lang="cs-CZ" sz="1600" baseline="0" dirty="0">
                        <a:latin typeface="Times New Roman" pitchFamily="18" charset="0"/>
                        <a:cs typeface="Times New Roman" pitchFamily="18" charset="0"/>
                      </a:endParaRPr>
                    </a:p>
                    <a:p>
                      <a:pPr marL="0" indent="0" algn="just">
                        <a:buNone/>
                      </a:pPr>
                      <a:endParaRPr lang="cs-CZ" sz="1600" baseline="0" dirty="0">
                        <a:latin typeface="Times New Roman" pitchFamily="18" charset="0"/>
                        <a:cs typeface="Times New Roman" pitchFamily="18" charset="0"/>
                      </a:endParaRPr>
                    </a:p>
                    <a:p>
                      <a:pPr marL="0" indent="0" algn="just">
                        <a:buNone/>
                      </a:pPr>
                      <a:r>
                        <a:rPr lang="cs-CZ" sz="1200" dirty="0">
                          <a:latin typeface="Times New Roman" pitchFamily="18" charset="0"/>
                          <a:cs typeface="Times New Roman" pitchFamily="18" charset="0"/>
                        </a:rPr>
                        <a:t>a/   Zabiják</a:t>
                      </a:r>
                    </a:p>
                    <a:p>
                      <a:pPr marL="342900" indent="-342900" algn="just"/>
                      <a:r>
                        <a:rPr lang="cs-CZ" sz="1200" dirty="0">
                          <a:latin typeface="Times New Roman" pitchFamily="18" charset="0"/>
                          <a:cs typeface="Times New Roman" pitchFamily="18" charset="0"/>
                        </a:rPr>
                        <a:t>b/   </a:t>
                      </a:r>
                      <a:r>
                        <a:rPr lang="cs-CZ" sz="1200" dirty="0" err="1">
                          <a:latin typeface="Times New Roman" pitchFamily="18" charset="0"/>
                          <a:cs typeface="Times New Roman" pitchFamily="18" charset="0"/>
                        </a:rPr>
                        <a:t>Germinal</a:t>
                      </a:r>
                      <a:endParaRPr lang="cs-CZ" sz="1200" dirty="0">
                        <a:latin typeface="Times New Roman" pitchFamily="18" charset="0"/>
                        <a:cs typeface="Times New Roman" pitchFamily="18" charset="0"/>
                      </a:endParaRPr>
                    </a:p>
                    <a:p>
                      <a:pPr marL="342900" indent="-342900" algn="just"/>
                      <a:r>
                        <a:rPr lang="cs-CZ" sz="1200" dirty="0">
                          <a:latin typeface="Times New Roman" pitchFamily="18" charset="0"/>
                          <a:cs typeface="Times New Roman" pitchFamily="18" charset="0"/>
                        </a:rPr>
                        <a:t>c/   Nora</a:t>
                      </a:r>
                    </a:p>
                    <a:p>
                      <a:pPr marL="342900" indent="-342900" algn="just"/>
                      <a:r>
                        <a:rPr lang="cs-CZ" sz="1200" dirty="0">
                          <a:latin typeface="Times New Roman" pitchFamily="18" charset="0"/>
                          <a:cs typeface="Times New Roman" pitchFamily="18" charset="0"/>
                        </a:rPr>
                        <a:t>d/   Lidská bestie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sz="1600" dirty="0">
                          <a:latin typeface="Times New Roman" pitchFamily="18" charset="0"/>
                          <a:cs typeface="Times New Roman" pitchFamily="18" charset="0"/>
                        </a:rPr>
                        <a:t>4. Autorem</a:t>
                      </a:r>
                      <a:r>
                        <a:rPr lang="cs-CZ" sz="1600" baseline="0" dirty="0">
                          <a:latin typeface="Times New Roman" pitchFamily="18" charset="0"/>
                          <a:cs typeface="Times New Roman" pitchFamily="18" charset="0"/>
                        </a:rPr>
                        <a:t> </a:t>
                      </a:r>
                      <a:r>
                        <a:rPr lang="cs-CZ" sz="1600" i="1" baseline="0" dirty="0">
                          <a:latin typeface="Times New Roman" pitchFamily="18" charset="0"/>
                          <a:cs typeface="Times New Roman" pitchFamily="18" charset="0"/>
                        </a:rPr>
                        <a:t>Višňového sadu, Racka, Tří sester </a:t>
                      </a:r>
                      <a:r>
                        <a:rPr lang="cs-CZ" sz="1600" i="0" baseline="0" dirty="0">
                          <a:latin typeface="Times New Roman" pitchFamily="18" charset="0"/>
                          <a:cs typeface="Times New Roman" pitchFamily="18" charset="0"/>
                        </a:rPr>
                        <a:t>je?</a:t>
                      </a:r>
                      <a:endParaRPr lang="cs-CZ" sz="1600" dirty="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a:latin typeface="Times New Roman" pitchFamily="18" charset="0"/>
                          <a:cs typeface="Times New Roman" pitchFamily="18" charset="0"/>
                        </a:rPr>
                        <a:t>a/  L.</a:t>
                      </a:r>
                      <a:r>
                        <a:rPr lang="cs-CZ" sz="1200" baseline="0" dirty="0">
                          <a:latin typeface="Times New Roman" pitchFamily="18" charset="0"/>
                          <a:cs typeface="Times New Roman" pitchFamily="18" charset="0"/>
                        </a:rPr>
                        <a:t> N. Tolstoj</a:t>
                      </a:r>
                      <a:endParaRPr lang="cs-CZ" sz="1200" dirty="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a:latin typeface="Times New Roman" pitchFamily="18" charset="0"/>
                          <a:cs typeface="Times New Roman" pitchFamily="18" charset="0"/>
                        </a:rPr>
                        <a:t>b/  A. P. Čechov</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a:latin typeface="Times New Roman" pitchFamily="18" charset="0"/>
                          <a:cs typeface="Times New Roman" pitchFamily="18" charset="0"/>
                        </a:rPr>
                        <a:t>c/  F. M. </a:t>
                      </a:r>
                      <a:r>
                        <a:rPr lang="cs-CZ" sz="1200" dirty="0" err="1">
                          <a:latin typeface="Times New Roman" pitchFamily="18" charset="0"/>
                          <a:cs typeface="Times New Roman" pitchFamily="18" charset="0"/>
                        </a:rPr>
                        <a:t>Dostojevskij</a:t>
                      </a:r>
                      <a:endParaRPr lang="cs-CZ" sz="1200" baseline="0" dirty="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a:latin typeface="Times New Roman" pitchFamily="18" charset="0"/>
                          <a:cs typeface="Times New Roman" pitchFamily="18" charset="0"/>
                        </a:rPr>
                        <a:t>d/  N. V. Gogol</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bl>
          </a:graphicData>
        </a:graphic>
      </p:graphicFrame>
      <p:sp>
        <p:nvSpPr>
          <p:cNvPr id="16" name="TextovéPole 15"/>
          <p:cNvSpPr txBox="1"/>
          <p:nvPr/>
        </p:nvSpPr>
        <p:spPr>
          <a:xfrm>
            <a:off x="7596336" y="1419622"/>
            <a:ext cx="504056" cy="1200329"/>
          </a:xfrm>
          <a:prstGeom prst="rect">
            <a:avLst/>
          </a:prstGeom>
          <a:noFill/>
        </p:spPr>
        <p:txBody>
          <a:bodyPr wrap="square" rtlCol="0">
            <a:spAutoFit/>
          </a:bodyPr>
          <a:lstStyle/>
          <a:p>
            <a:pPr marL="228600" indent="-228600">
              <a:buAutoNum type="arabicPeriod"/>
            </a:pPr>
            <a:endParaRPr lang="cs-CZ" sz="1200" dirty="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d</a:t>
            </a:r>
          </a:p>
          <a:p>
            <a:pPr marL="228600" indent="-228600">
              <a:buAutoNum type="arabicPeriod"/>
            </a:pPr>
            <a:r>
              <a:rPr lang="cs-CZ" sz="1200" dirty="0">
                <a:latin typeface="Times New Roman" pitchFamily="18" charset="0"/>
                <a:cs typeface="Times New Roman" pitchFamily="18" charset="0"/>
              </a:rPr>
              <a:t>c</a:t>
            </a:r>
          </a:p>
          <a:p>
            <a:pPr marL="228600" indent="-228600">
              <a:buAutoNum type="arabicPeriod"/>
            </a:pPr>
            <a:r>
              <a:rPr lang="cs-CZ" sz="1200" dirty="0">
                <a:latin typeface="Times New Roman" pitchFamily="18" charset="0"/>
                <a:cs typeface="Times New Roman" pitchFamily="18" charset="0"/>
              </a:rPr>
              <a:t>c</a:t>
            </a:r>
          </a:p>
          <a:p>
            <a:pPr marL="228600" indent="-228600">
              <a:buAutoNum type="arabicPeriod"/>
            </a:pPr>
            <a:r>
              <a:rPr lang="cs-CZ" sz="1200" dirty="0">
                <a:latin typeface="Times New Roman" pitchFamily="18" charset="0"/>
                <a:cs typeface="Times New Roman" pitchFamily="18" charset="0"/>
              </a:rPr>
              <a:t>b</a:t>
            </a:r>
          </a:p>
          <a:p>
            <a:pPr marL="228600" indent="-228600"/>
            <a:endParaRPr lang="cs-CZ" sz="1200" dirty="0">
              <a:latin typeface="Times New Roman" pitchFamily="18" charset="0"/>
              <a:cs typeface="Times New Roman" pitchFamily="18" charset="0"/>
            </a:endParaRPr>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a:solidFill>
                  <a:srgbClr val="813763"/>
                </a:solidFill>
                <a:latin typeface="Times New Roman" pitchFamily="18" charset="0"/>
                <a:cs typeface="Times New Roman" pitchFamily="18" charset="0"/>
              </a:rPr>
              <a:t>Test  na známku</a:t>
            </a: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462385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47.9 Použité zdroje, citace</a:t>
            </a: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a:solidFill>
                  <a:schemeClr val="accent3">
                    <a:lumMod val="50000"/>
                  </a:schemeClr>
                </a:solidFill>
                <a:latin typeface="Times New Roman" pitchFamily="18" charset="0"/>
                <a:cs typeface="Times New Roman" pitchFamily="18" charset="0"/>
              </a:rPr>
              <a:t>Elektronická  učebnice - II. stupeň                      </a:t>
            </a:r>
            <a:r>
              <a:rPr lang="cs-CZ" sz="1000" dirty="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4" name="TextovéPole 3"/>
          <p:cNvSpPr txBox="1"/>
          <p:nvPr/>
        </p:nvSpPr>
        <p:spPr>
          <a:xfrm>
            <a:off x="683568" y="1275606"/>
            <a:ext cx="6984776" cy="3231654"/>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28575">
            <a:solidFill>
              <a:srgbClr val="00B050"/>
            </a:solidFill>
          </a:ln>
        </p:spPr>
        <p:txBody>
          <a:bodyPr wrap="square" rtlCol="0">
            <a:spAutoFit/>
          </a:bodyPr>
          <a:lstStyle/>
          <a:p>
            <a:pPr marL="171450" indent="-171450">
              <a:buFontTx/>
              <a:buChar char="-"/>
            </a:pPr>
            <a:r>
              <a:rPr lang="cs-CZ" sz="1200" dirty="0">
                <a:latin typeface="Times New Roman" pitchFamily="18" charset="0"/>
                <a:cs typeface="Times New Roman" pitchFamily="18" charset="0"/>
              </a:rPr>
              <a:t>J. Soukal: Literární výchova pro 2. stupeň základní školy, SPN, Praha, 2009.</a:t>
            </a:r>
          </a:p>
          <a:p>
            <a:pPr marL="171450" indent="-171450">
              <a:buFontTx/>
              <a:buChar char="-"/>
            </a:pPr>
            <a:r>
              <a:rPr lang="cs-CZ" sz="1200" dirty="0">
                <a:latin typeface="Times New Roman" pitchFamily="18" charset="0"/>
                <a:cs typeface="Times New Roman" pitchFamily="18" charset="0"/>
              </a:rPr>
              <a:t>M. </a:t>
            </a:r>
            <a:r>
              <a:rPr lang="cs-CZ" sz="1200" dirty="0" err="1">
                <a:latin typeface="Times New Roman" pitchFamily="18" charset="0"/>
                <a:cs typeface="Times New Roman" pitchFamily="18" charset="0"/>
              </a:rPr>
              <a:t>Sochrová</a:t>
            </a:r>
            <a:r>
              <a:rPr lang="cs-CZ" sz="1200" dirty="0">
                <a:latin typeface="Times New Roman" pitchFamily="18" charset="0"/>
                <a:cs typeface="Times New Roman" pitchFamily="18" charset="0"/>
              </a:rPr>
              <a:t>: Literatura v kostce  pro střední školy, Fragment,  Havlíčkův Brod, 1999.</a:t>
            </a:r>
          </a:p>
          <a:p>
            <a:pPr marL="171450" indent="-171450">
              <a:buFontTx/>
              <a:buChar char="-"/>
            </a:pPr>
            <a:r>
              <a:rPr lang="cs-CZ" sz="1200" dirty="0">
                <a:latin typeface="Times New Roman" pitchFamily="18" charset="0"/>
                <a:cs typeface="Times New Roman" pitchFamily="18" charset="0"/>
                <a:hlinkClick r:id="rId2"/>
              </a:rPr>
              <a:t>http://cs.wikipedia.org/wiki/Soubor:Balzac.jpg</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3"/>
              </a:rPr>
              <a:t>http://cs.wikipedia.org/wiki/Maupassant</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4"/>
              </a:rPr>
              <a:t>http://cs.wikipedia.org/wiki/%C3%89mile_Zola</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5"/>
              </a:rPr>
              <a:t>http://cs.wikipedia.org/wiki/Dickens</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6"/>
              </a:rPr>
              <a:t>http://cs.wikipedia.org/wiki/Gogol</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7"/>
              </a:rPr>
              <a:t>http://cs.wikipedia.org/wiki/Dostojevskij</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8"/>
              </a:rPr>
              <a:t>http://cs.wikipedia.org/wiki/Lev_Nikolajevi%C4%8D_Tolstoj</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8"/>
              </a:rPr>
              <a:t>http://cs.wikipedia.org/wiki/Lev_Nikolajevi%C4%8D_Tolstoj</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1)</a:t>
            </a:r>
          </a:p>
          <a:p>
            <a:pPr marL="171450" indent="-171450">
              <a:buFontTx/>
              <a:buChar char="-"/>
            </a:pPr>
            <a:r>
              <a:rPr lang="cs-CZ" sz="1200" dirty="0">
                <a:latin typeface="Times New Roman" pitchFamily="18" charset="0"/>
                <a:cs typeface="Times New Roman" pitchFamily="18" charset="0"/>
                <a:hlinkClick r:id="rId9"/>
              </a:rPr>
              <a:t>http://cs.wikipedia.org/wiki/Franti%C5%A1ek_Josef_I</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2)</a:t>
            </a:r>
          </a:p>
          <a:p>
            <a:pPr marL="171450" indent="-171450">
              <a:buFontTx/>
              <a:buChar char="-"/>
            </a:pPr>
            <a:r>
              <a:rPr lang="cs-CZ" sz="1200" dirty="0">
                <a:latin typeface="Times New Roman" pitchFamily="18" charset="0"/>
                <a:cs typeface="Times New Roman" pitchFamily="18" charset="0"/>
                <a:hlinkClick r:id="rId10"/>
              </a:rPr>
              <a:t>http://artquizz.free.fr/p2b/romanCourbet.jpg</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2)</a:t>
            </a:r>
          </a:p>
          <a:p>
            <a:pPr marL="171450" indent="-171450">
              <a:buFontTx/>
              <a:buChar char="-"/>
            </a:pPr>
            <a:r>
              <a:rPr lang="cs-CZ" sz="1200" dirty="0">
                <a:latin typeface="Times New Roman" pitchFamily="18" charset="0"/>
                <a:cs typeface="Times New Roman" pitchFamily="18" charset="0"/>
                <a:hlinkClick r:id="rId11"/>
              </a:rPr>
              <a:t>http://cs.wikipedia.org/wiki/Soubor:REPIN_Ivan_Terrible%26Ivan.jpg</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2)</a:t>
            </a:r>
          </a:p>
          <a:p>
            <a:pPr marL="171450" indent="-171450">
              <a:buFontTx/>
              <a:buChar char="-"/>
            </a:pPr>
            <a:r>
              <a:rPr lang="cs-CZ" sz="1200" dirty="0">
                <a:latin typeface="Times New Roman" pitchFamily="18" charset="0"/>
                <a:cs typeface="Times New Roman" pitchFamily="18" charset="0"/>
                <a:hlinkClick r:id="rId12"/>
              </a:rPr>
              <a:t>http://dum.rvp.cz/materialy/svetovy-realismus.html</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5, 6)</a:t>
            </a:r>
          </a:p>
          <a:p>
            <a:pPr marL="171450" indent="-171450">
              <a:buFontTx/>
              <a:buChar char="-"/>
            </a:pPr>
            <a:r>
              <a:rPr lang="cs-CZ" sz="1200" dirty="0">
                <a:latin typeface="Times New Roman" pitchFamily="18" charset="0"/>
                <a:cs typeface="Times New Roman" pitchFamily="18" charset="0"/>
                <a:hlinkClick r:id="rId13"/>
              </a:rPr>
              <a:t>http://cs.wikipedia.org/wiki/</a:t>
            </a:r>
            <a:r>
              <a:rPr lang="cs-CZ" sz="1200" dirty="0" err="1">
                <a:latin typeface="Times New Roman" pitchFamily="18" charset="0"/>
                <a:cs typeface="Times New Roman" pitchFamily="18" charset="0"/>
                <a:hlinkClick r:id="rId13"/>
              </a:rPr>
              <a:t>Nana</a:t>
            </a:r>
            <a:r>
              <a:rPr lang="cs-CZ" sz="1200" dirty="0">
                <a:latin typeface="Times New Roman" pitchFamily="18" charset="0"/>
                <a:cs typeface="Times New Roman" pitchFamily="18" charset="0"/>
                <a:hlinkClick r:id="rId13"/>
              </a:rPr>
              <a:t>_(novela)</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7)</a:t>
            </a:r>
          </a:p>
          <a:p>
            <a:pPr marL="171450" indent="-171450">
              <a:buFontTx/>
              <a:buChar char="-"/>
            </a:pPr>
            <a:r>
              <a:rPr lang="cs-CZ" sz="1200" dirty="0">
                <a:latin typeface="Times New Roman" pitchFamily="18" charset="0"/>
                <a:cs typeface="Times New Roman" pitchFamily="18" charset="0"/>
                <a:hlinkClick r:id="rId14"/>
              </a:rPr>
              <a:t>http://cs.wikipedia.org/wiki/Zabij%C3%A1k_(kniha)</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7)</a:t>
            </a:r>
          </a:p>
          <a:p>
            <a:pPr marL="171450" indent="-171450">
              <a:buFontTx/>
              <a:buChar char="-"/>
            </a:pPr>
            <a:r>
              <a:rPr lang="cs-CZ" sz="1200" dirty="0">
                <a:latin typeface="Times New Roman" pitchFamily="18" charset="0"/>
                <a:cs typeface="Times New Roman" pitchFamily="18" charset="0"/>
                <a:hlinkClick r:id="rId15"/>
              </a:rPr>
              <a:t>http://cs.wikipedia.org/wiki/Soubor:Zola_grave_on_cimetiere_de_montmartre_paris_02.JPG</a:t>
            </a:r>
            <a:r>
              <a:rPr lang="cs-CZ" sz="1200" dirty="0">
                <a:latin typeface="Times New Roman" pitchFamily="18" charset="0"/>
                <a:cs typeface="Times New Roman" pitchFamily="18" charset="0"/>
              </a:rPr>
              <a:t> (</a:t>
            </a:r>
            <a:r>
              <a:rPr lang="cs-CZ" sz="1200" dirty="0" err="1">
                <a:latin typeface="Times New Roman" pitchFamily="18" charset="0"/>
                <a:cs typeface="Times New Roman" pitchFamily="18" charset="0"/>
              </a:rPr>
              <a:t>slide</a:t>
            </a:r>
            <a:r>
              <a:rPr lang="cs-CZ" sz="1200" dirty="0">
                <a:latin typeface="Times New Roman" pitchFamily="18" charset="0"/>
                <a:cs typeface="Times New Roman" pitchFamily="18" charset="0"/>
              </a:rPr>
              <a:t> 7)</a:t>
            </a:r>
          </a:p>
        </p:txBody>
      </p:sp>
    </p:spTree>
    <p:extLst>
      <p:ext uri="{BB962C8B-B14F-4D97-AF65-F5344CB8AC3E}">
        <p14:creationId xmlns:p14="http://schemas.microsoft.com/office/powerpoint/2010/main" val="21943903"/>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1839</Words>
  <Application>Microsoft Office PowerPoint</Application>
  <PresentationFormat>Předvádění na obrazovce (16:9)</PresentationFormat>
  <Paragraphs>244</Paragraphs>
  <Slides>10</Slides>
  <Notes>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Times New Roman</vt:lpstr>
      <vt:lpstr>Motiv sady Office</vt:lpstr>
      <vt:lpstr>47.1 Realismus a naturalismus</vt:lpstr>
      <vt:lpstr>47.2 Co již víme?</vt:lpstr>
      <vt:lpstr>47.3 Jaké si řekneme nové termíny a názvy?</vt:lpstr>
      <vt:lpstr>47.4 Co si řekneme nového?</vt:lpstr>
      <vt:lpstr>47.5 Procvičení a příklady</vt:lpstr>
      <vt:lpstr>47.6 Něco navíc pro šikovné</vt:lpstr>
      <vt:lpstr>47.7 CLIL</vt:lpstr>
      <vt:lpstr>47.8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 </cp:lastModifiedBy>
  <cp:revision>183</cp:revision>
  <dcterms:created xsi:type="dcterms:W3CDTF">2010-10-18T18:21:56Z</dcterms:created>
  <dcterms:modified xsi:type="dcterms:W3CDTF">2020-05-22T15:49:10Z</dcterms:modified>
</cp:coreProperties>
</file>