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4AD-D598-41DF-BDAF-C671E8A400C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AC91-5AA7-4345-95D9-77DA05700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7406"/>
            <a:ext cx="7772400" cy="152394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Kyselost</a:t>
            </a:r>
            <a:r>
              <a:rPr lang="cs-CZ" b="1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zásaditost</a:t>
            </a:r>
            <a:r>
              <a:rPr lang="cs-CZ" b="1" dirty="0" smtClean="0"/>
              <a:t> látek</a:t>
            </a:r>
            <a:br>
              <a:rPr lang="cs-CZ" b="1" dirty="0" smtClean="0"/>
            </a:br>
            <a:r>
              <a:rPr lang="cs-CZ" b="1" dirty="0" smtClean="0"/>
              <a:t>pH roztoku</a:t>
            </a:r>
            <a:endParaRPr lang="en-US" b="1" dirty="0"/>
          </a:p>
        </p:txBody>
      </p:sp>
      <p:pic>
        <p:nvPicPr>
          <p:cNvPr id="1030" name="Picture 6" descr="Definiciones históricas de los ácidos y b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0" y="1671353"/>
            <a:ext cx="80145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92D050"/>
                </a:solidFill>
              </a:rPr>
              <a:t>Neutralizace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9414" y="1314072"/>
            <a:ext cx="8745863" cy="59727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reakce </a:t>
            </a:r>
            <a:r>
              <a:rPr lang="cs-CZ" b="1" dirty="0" smtClean="0"/>
              <a:t>kyseliny</a:t>
            </a:r>
            <a:r>
              <a:rPr lang="cs-CZ" dirty="0" smtClean="0"/>
              <a:t> a </a:t>
            </a:r>
            <a:r>
              <a:rPr lang="cs-CZ" b="1" dirty="0" smtClean="0"/>
              <a:t>zásady (hydroxidu) </a:t>
            </a:r>
            <a:r>
              <a:rPr lang="cs-CZ" dirty="0" smtClean="0"/>
              <a:t>za vzniku </a:t>
            </a:r>
            <a:r>
              <a:rPr lang="cs-CZ" b="1" dirty="0" smtClean="0"/>
              <a:t>soli</a:t>
            </a:r>
            <a:r>
              <a:rPr lang="cs-CZ" dirty="0" smtClean="0"/>
              <a:t> a </a:t>
            </a:r>
            <a:r>
              <a:rPr lang="cs-CZ" b="1" dirty="0" smtClean="0"/>
              <a:t>vody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6655" y="2419350"/>
            <a:ext cx="1812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KYSELINA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2312619" y="2419350"/>
            <a:ext cx="749996" cy="692324"/>
          </a:xfrm>
          <a:prstGeom prst="mathPlus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3176480" y="2419349"/>
            <a:ext cx="156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ZÁSADA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4862671" y="2520714"/>
            <a:ext cx="851770" cy="38204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5918984" y="24193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SŮL</a:t>
            </a:r>
            <a:endParaRPr lang="en-US" sz="2000" b="1" dirty="0"/>
          </a:p>
        </p:txBody>
      </p:sp>
      <p:sp>
        <p:nvSpPr>
          <p:cNvPr id="13" name="Plus 12"/>
          <p:cNvSpPr/>
          <p:nvPr/>
        </p:nvSpPr>
        <p:spPr>
          <a:xfrm>
            <a:off x="6782845" y="2365573"/>
            <a:ext cx="749996" cy="692324"/>
          </a:xfrm>
          <a:prstGeom prst="mathPlus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7646706" y="2419347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VODA</a:t>
            </a:r>
            <a:endParaRPr lang="en-US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9414" y="338926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příklad: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37651" y="4136538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HCl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1883679" y="4082763"/>
            <a:ext cx="749996" cy="692324"/>
          </a:xfrm>
          <a:prstGeom prst="mathPlus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ovéPole 17"/>
          <p:cNvSpPr txBox="1"/>
          <p:nvPr/>
        </p:nvSpPr>
        <p:spPr>
          <a:xfrm>
            <a:off x="2947376" y="411139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NaOH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4436786" y="4212761"/>
            <a:ext cx="851770" cy="38204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ovéPole 19"/>
          <p:cNvSpPr txBox="1"/>
          <p:nvPr/>
        </p:nvSpPr>
        <p:spPr>
          <a:xfrm>
            <a:off x="5455416" y="4082763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NaCl</a:t>
            </a:r>
            <a:endParaRPr lang="en-US" sz="2400" b="1" dirty="0"/>
          </a:p>
        </p:txBody>
      </p:sp>
      <p:sp>
        <p:nvSpPr>
          <p:cNvPr id="21" name="Plus 20"/>
          <p:cNvSpPr/>
          <p:nvPr/>
        </p:nvSpPr>
        <p:spPr>
          <a:xfrm>
            <a:off x="6523462" y="4057621"/>
            <a:ext cx="749996" cy="692324"/>
          </a:xfrm>
          <a:prstGeom prst="mathPlus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/>
          <p:cNvSpPr txBox="1"/>
          <p:nvPr/>
        </p:nvSpPr>
        <p:spPr>
          <a:xfrm>
            <a:off x="7322395" y="4082763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H</a:t>
            </a:r>
            <a:r>
              <a:rPr lang="cs-CZ" sz="3600" b="1" baseline="-25000" dirty="0" smtClean="0"/>
              <a:t>2</a:t>
            </a:r>
            <a:r>
              <a:rPr lang="cs-CZ" sz="3600" b="1" dirty="0" smtClean="0"/>
              <a:t>O</a:t>
            </a:r>
            <a:endParaRPr lang="en-US" sz="2400" b="1" dirty="0"/>
          </a:p>
        </p:txBody>
      </p:sp>
      <p:sp>
        <p:nvSpPr>
          <p:cNvPr id="8" name="Ovál 7"/>
          <p:cNvSpPr/>
          <p:nvPr/>
        </p:nvSpPr>
        <p:spPr>
          <a:xfrm>
            <a:off x="788714" y="4136538"/>
            <a:ext cx="499933" cy="6463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ál 23"/>
          <p:cNvSpPr/>
          <p:nvPr/>
        </p:nvSpPr>
        <p:spPr>
          <a:xfrm>
            <a:off x="3561918" y="4111396"/>
            <a:ext cx="706654" cy="6463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7" grpId="0" animBg="1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44014"/>
            <a:ext cx="7886700" cy="99739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rgbClr val="FF0000"/>
                </a:solidFill>
              </a:rPr>
              <a:t>Kyselost</a:t>
            </a:r>
            <a:r>
              <a:rPr lang="cs-CZ" sz="4800" b="1" dirty="0" smtClean="0"/>
              <a:t> a </a:t>
            </a:r>
            <a:r>
              <a:rPr lang="cs-CZ" sz="4800" b="1" dirty="0" smtClean="0">
                <a:solidFill>
                  <a:srgbClr val="0070C0"/>
                </a:solidFill>
              </a:rPr>
              <a:t>zásaditost</a:t>
            </a:r>
            <a:r>
              <a:rPr lang="cs-CZ" sz="4800" b="1" dirty="0" smtClean="0"/>
              <a:t> látek</a:t>
            </a:r>
            <a:endParaRPr lang="en-US" sz="4800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4632" y="1357965"/>
            <a:ext cx="3960381" cy="228902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KYSELINY</a:t>
            </a:r>
            <a:endParaRPr lang="cs-CZ" sz="32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odštěpují ve vodě </a:t>
            </a:r>
            <a:r>
              <a:rPr lang="cs-CZ" sz="2400" b="1" dirty="0" smtClean="0"/>
              <a:t>vodíkový kation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ð"/>
            </a:pPr>
            <a:endParaRPr lang="en-US" sz="24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886768" y="1368570"/>
            <a:ext cx="4172454" cy="283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b="1" dirty="0" smtClean="0">
                <a:solidFill>
                  <a:srgbClr val="0070C0"/>
                </a:solidFill>
              </a:rPr>
              <a:t>HYDROXIDY</a:t>
            </a:r>
          </a:p>
          <a:p>
            <a:pPr>
              <a:lnSpc>
                <a:spcPct val="100000"/>
              </a:lnSpc>
              <a:buClr>
                <a:schemeClr val="accent5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odštěpují </a:t>
            </a:r>
            <a:r>
              <a:rPr lang="cs-CZ" sz="2400" dirty="0"/>
              <a:t>ve vodě </a:t>
            </a:r>
            <a:r>
              <a:rPr lang="cs-CZ" sz="2400" b="1" dirty="0" smtClean="0"/>
              <a:t>hydroxidový anion </a:t>
            </a:r>
            <a:r>
              <a:rPr lang="cs-CZ" sz="2400" b="1" dirty="0">
                <a:solidFill>
                  <a:srgbClr val="0070C0"/>
                </a:solidFill>
              </a:rPr>
              <a:t>OH</a:t>
            </a:r>
            <a:r>
              <a:rPr lang="cs-CZ" sz="2400" b="1" baseline="30000" dirty="0">
                <a:solidFill>
                  <a:srgbClr val="0070C0"/>
                </a:solidFill>
              </a:rPr>
              <a:t>-</a:t>
            </a:r>
          </a:p>
          <a:p>
            <a:pPr marL="0" indent="0">
              <a:lnSpc>
                <a:spcPct val="100000"/>
              </a:lnSpc>
              <a:buClr>
                <a:schemeClr val="accent5"/>
              </a:buClr>
              <a:buNone/>
            </a:pPr>
            <a:endParaRPr lang="cs-CZ" sz="2400" b="1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chemeClr val="accent5"/>
              </a:buClr>
              <a:buFont typeface="Wingdings 2" panose="05020102010507070707" pitchFamily="18" charset="2"/>
              <a:buChar char="ð"/>
            </a:pPr>
            <a:endParaRPr lang="en-US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8094" y="3530431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HCl</a:t>
            </a:r>
            <a:endParaRPr lang="en-US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445" y="3530430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→</a:t>
            </a:r>
            <a:endParaRPr lang="en-US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96793" y="3268602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en-US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06176" y="3530430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H</a:t>
            </a:r>
            <a:r>
              <a:rPr lang="cs-CZ" sz="3600" b="1" baseline="30000" dirty="0" smtClean="0">
                <a:solidFill>
                  <a:srgbClr val="FF0000"/>
                </a:solidFill>
              </a:rPr>
              <a:t>+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87700" y="349943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+</a:t>
            </a:r>
            <a:endParaRPr lang="en-US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16645" y="3530430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Cl</a:t>
            </a:r>
            <a:r>
              <a:rPr lang="cs-CZ" sz="3600" b="1" baseline="30000" dirty="0" smtClean="0"/>
              <a:t>-</a:t>
            </a:r>
            <a:endParaRPr lang="en-US" sz="3600" b="1" baseline="30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21266" y="3660004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NaOH</a:t>
            </a:r>
            <a:endParaRPr lang="en-US" sz="36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16224" y="3616218"/>
            <a:ext cx="60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→</a:t>
            </a:r>
            <a:endParaRPr lang="en-US" sz="3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81572" y="335439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en-US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890955" y="3616218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Na</a:t>
            </a:r>
            <a:r>
              <a:rPr lang="cs-CZ" sz="3600" b="1" baseline="30000" dirty="0" smtClean="0"/>
              <a:t>+</a:t>
            </a:r>
            <a:endParaRPr lang="en-US" sz="3600" b="1" baseline="30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666990" y="36469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+</a:t>
            </a:r>
            <a:endParaRPr lang="en-US" sz="32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001424" y="361621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OH</a:t>
            </a:r>
            <a:r>
              <a:rPr lang="cs-CZ" sz="3600" b="1" baseline="30000" dirty="0" smtClean="0">
                <a:solidFill>
                  <a:srgbClr val="0070C0"/>
                </a:solidFill>
              </a:rPr>
              <a:t>-</a:t>
            </a:r>
            <a:endParaRPr lang="en-US" sz="36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780758" y="2934527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/>
                </a:solidFill>
              </a:rPr>
              <a:t>Disociace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8515"/>
            <a:ext cx="7886700" cy="1003446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Síla </a:t>
            </a:r>
            <a:r>
              <a:rPr lang="cs-CZ" sz="4800" b="1" dirty="0" smtClean="0">
                <a:solidFill>
                  <a:srgbClr val="FF0000"/>
                </a:solidFill>
              </a:rPr>
              <a:t>kyselin</a:t>
            </a:r>
            <a:r>
              <a:rPr lang="cs-CZ" sz="4800" b="1" dirty="0" smtClean="0"/>
              <a:t> a </a:t>
            </a:r>
            <a:r>
              <a:rPr lang="cs-CZ" sz="4800" b="1" dirty="0" smtClean="0">
                <a:solidFill>
                  <a:srgbClr val="0070C0"/>
                </a:solidFill>
              </a:rPr>
              <a:t>zásad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1567"/>
            <a:ext cx="7886700" cy="1093188"/>
          </a:xfrm>
        </p:spPr>
        <p:txBody>
          <a:bodyPr/>
          <a:lstStyle/>
          <a:p>
            <a:pPr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Čím silnější kyselina, tím více uvolňuje H</a:t>
            </a:r>
            <a:r>
              <a:rPr lang="cs-CZ" baseline="30000" dirty="0" smtClean="0"/>
              <a:t>+</a:t>
            </a:r>
          </a:p>
          <a:p>
            <a:pPr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Čím silnější hydroxid, tím více OH</a:t>
            </a:r>
            <a:r>
              <a:rPr lang="cs-CZ" baseline="30000" dirty="0" smtClean="0"/>
              <a:t>-</a:t>
            </a:r>
            <a:r>
              <a:rPr lang="cs-CZ" dirty="0" smtClean="0"/>
              <a:t> uvolňuje.</a:t>
            </a:r>
            <a:endParaRPr lang="en-US" dirty="0"/>
          </a:p>
        </p:txBody>
      </p:sp>
      <p:pic>
        <p:nvPicPr>
          <p:cNvPr id="2052" name="Picture 4" descr="2. číslo 5. roč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81" y="3357696"/>
            <a:ext cx="311880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7682" y="4391373"/>
            <a:ext cx="243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6"/>
                </a:solidFill>
              </a:rPr>
              <a:t>ŽÍRAVINY!!!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7" name="Picture 2" descr="HOKR.cz - Kyselina chlorovodíková, HCl, kyselina sol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60" y="390809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pH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7184"/>
            <a:ext cx="7886700" cy="1573944"/>
          </a:xfrm>
        </p:spPr>
        <p:txBody>
          <a:bodyPr/>
          <a:lstStyle/>
          <a:p>
            <a:pPr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míra kyselosti a zásaditosti látek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Čím </a:t>
            </a:r>
            <a:r>
              <a:rPr lang="cs-CZ" b="1" dirty="0" smtClean="0"/>
              <a:t>nižší</a:t>
            </a:r>
            <a:r>
              <a:rPr lang="cs-CZ" dirty="0" smtClean="0"/>
              <a:t> hodnota pH, tím je roztok </a:t>
            </a:r>
            <a:r>
              <a:rPr lang="cs-CZ" b="1" dirty="0" smtClean="0"/>
              <a:t>kyselejší</a:t>
            </a:r>
            <a:r>
              <a:rPr lang="cs-CZ" dirty="0" smtClean="0"/>
              <a:t>.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dirty="0" smtClean="0"/>
              <a:t>Čím </a:t>
            </a:r>
            <a:r>
              <a:rPr lang="cs-CZ" b="1" dirty="0" smtClean="0"/>
              <a:t>vyšší</a:t>
            </a:r>
            <a:r>
              <a:rPr lang="cs-CZ" dirty="0" smtClean="0"/>
              <a:t> hodnota pH, tím je roztok </a:t>
            </a:r>
            <a:r>
              <a:rPr lang="cs-CZ" b="1" dirty="0" smtClean="0"/>
              <a:t>zásaditější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3074" name="Picture 2" descr="Kyselost a zásaditost roztoků látek používaných v běžném životě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26630" r="1722" b="8109"/>
          <a:stretch/>
        </p:blipFill>
        <p:spPr bwMode="auto">
          <a:xfrm>
            <a:off x="461958" y="4172331"/>
            <a:ext cx="8220084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á složená závorka 4"/>
          <p:cNvSpPr/>
          <p:nvPr/>
        </p:nvSpPr>
        <p:spPr>
          <a:xfrm rot="16200000">
            <a:off x="2151372" y="2084760"/>
            <a:ext cx="468399" cy="370674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á složená závorka 6"/>
          <p:cNvSpPr/>
          <p:nvPr/>
        </p:nvSpPr>
        <p:spPr>
          <a:xfrm rot="16200000">
            <a:off x="6427781" y="2084760"/>
            <a:ext cx="468399" cy="3706740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332603" y="5240513"/>
            <a:ext cx="382345" cy="569668"/>
          </a:xfrm>
          <a:prstGeom prst="rightBrace">
            <a:avLst>
              <a:gd name="adj1" fmla="val 8333"/>
              <a:gd name="adj2" fmla="val 49047"/>
            </a:avLst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1358029" y="2985919"/>
            <a:ext cx="2312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kyselé roztoky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63194" y="2985919"/>
            <a:ext cx="259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zásadité roztoky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18896" y="5832066"/>
            <a:ext cx="273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92D050"/>
                </a:solidFill>
              </a:rPr>
              <a:t>neutrální roztoky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pH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Vývojový diagram: ruční operace 8"/>
          <p:cNvSpPr/>
          <p:nvPr/>
        </p:nvSpPr>
        <p:spPr>
          <a:xfrm>
            <a:off x="628650" y="1441238"/>
            <a:ext cx="2204249" cy="2282973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ývojový diagram: ruční operace 12"/>
          <p:cNvSpPr/>
          <p:nvPr/>
        </p:nvSpPr>
        <p:spPr>
          <a:xfrm>
            <a:off x="3378978" y="1423071"/>
            <a:ext cx="2204249" cy="2282973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ývojový diagram: ruční operace 13"/>
          <p:cNvSpPr/>
          <p:nvPr/>
        </p:nvSpPr>
        <p:spPr>
          <a:xfrm>
            <a:off x="6450254" y="1441237"/>
            <a:ext cx="2204249" cy="2282973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/>
          <p:cNvSpPr txBox="1"/>
          <p:nvPr/>
        </p:nvSpPr>
        <p:spPr>
          <a:xfrm>
            <a:off x="750857" y="1733622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328259" y="2582723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06922" y="1633302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820735" y="306717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972814" y="220404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97272" y="306717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16749" y="2290335"/>
            <a:ext cx="57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252878" y="1463783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50857" y="3833288"/>
            <a:ext cx="185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kyselý roztok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59955" y="4868522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/>
              <a:t>&gt; c </a:t>
            </a:r>
            <a:r>
              <a:rPr lang="cs-CZ" sz="2400" b="1" dirty="0" smtClean="0">
                <a:solidFill>
                  <a:srgbClr val="0070C0"/>
                </a:solidFill>
              </a:rPr>
              <a:t>OH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-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046090" y="4350905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pH &lt; 7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54344" y="1459401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545438" y="2179390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836547" y="2827964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502938" y="1555470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698973" y="2290335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534999" y="297553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39365" y="319505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090886" y="1980256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476934" y="3859773"/>
            <a:ext cx="222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</a:rPr>
              <a:t>neutrální roztok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611708" y="488313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/>
              <a:t>= c </a:t>
            </a:r>
            <a:r>
              <a:rPr lang="cs-CZ" sz="2400" b="1" dirty="0" smtClean="0">
                <a:solidFill>
                  <a:srgbClr val="0070C0"/>
                </a:solidFill>
              </a:rPr>
              <a:t>OH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-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897843" y="436551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</a:rPr>
              <a:t>pH = 7</a:t>
            </a:r>
            <a:endParaRPr lang="en-US" sz="2400" b="1" baseline="30000" dirty="0">
              <a:solidFill>
                <a:srgbClr val="92D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872625" y="1887002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552378" y="2683321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H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530698" y="1594615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739321" y="2410711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606348" y="2135071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827702" y="3027105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7527313" y="3209930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553849" y="1363293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OH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-</a:t>
            </a:r>
            <a:endParaRPr lang="en-US" sz="3200" b="1" baseline="30000" dirty="0">
              <a:solidFill>
                <a:srgbClr val="0070C0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6574908" y="3847902"/>
            <a:ext cx="20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zásaditý</a:t>
            </a:r>
            <a:r>
              <a:rPr lang="cs-CZ" sz="2400" b="1" dirty="0" smtClean="0">
                <a:solidFill>
                  <a:srgbClr val="92D050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roztok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584006" y="488313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/>
              <a:t>&lt; c </a:t>
            </a:r>
            <a:r>
              <a:rPr lang="cs-CZ" sz="2400" b="1" dirty="0" smtClean="0">
                <a:solidFill>
                  <a:srgbClr val="0070C0"/>
                </a:solidFill>
              </a:rPr>
              <a:t>OH</a:t>
            </a:r>
            <a:r>
              <a:rPr lang="cs-CZ" sz="2400" b="1" baseline="30000" dirty="0" smtClean="0">
                <a:solidFill>
                  <a:srgbClr val="0070C0"/>
                </a:solidFill>
              </a:rPr>
              <a:t>-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870141" y="436551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pH &gt; 7</a:t>
            </a:r>
            <a:endParaRPr 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573659" y="5729363"/>
            <a:ext cx="357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 = koncentrace (množství)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62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1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555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Příklady pH látek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Water Quality 101: What Is pH in Water Testing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/>
          <a:stretch/>
        </p:blipFill>
        <p:spPr bwMode="auto">
          <a:xfrm>
            <a:off x="380983" y="1604742"/>
            <a:ext cx="876301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Měření pH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175" y="944678"/>
            <a:ext cx="8502102" cy="40330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cs-CZ" b="1" dirty="0" smtClean="0">
                <a:solidFill>
                  <a:srgbClr val="FF0000"/>
                </a:solidFill>
              </a:rPr>
              <a:t>Indikátory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pH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pro orientační měření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na změnu pH reagují </a:t>
            </a:r>
            <a:r>
              <a:rPr lang="cs-CZ" sz="2400" b="1" dirty="0" smtClean="0"/>
              <a:t>změnou barvy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b="1" dirty="0" smtClean="0"/>
              <a:t>přírodní</a:t>
            </a:r>
            <a:r>
              <a:rPr lang="cs-CZ" sz="2400" dirty="0" smtClean="0"/>
              <a:t> – v některých rostlinách (zelí, </a:t>
            </a:r>
            <a:r>
              <a:rPr lang="cs-CZ" sz="2400" dirty="0" smtClean="0"/>
              <a:t>hortenzie)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b="1" dirty="0" smtClean="0"/>
              <a:t>lakmus – </a:t>
            </a:r>
            <a:r>
              <a:rPr lang="cs-CZ" sz="2400" dirty="0" smtClean="0"/>
              <a:t>papírky napuštěné barvivem z lišejníků, v kyselině se barví červeně, v zásadě modře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b="1" dirty="0" smtClean="0"/>
              <a:t>fenolftalein – </a:t>
            </a:r>
            <a:r>
              <a:rPr lang="cs-CZ" sz="2400" dirty="0" smtClean="0"/>
              <a:t>v zásaditém roztoku je fialový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b="1" dirty="0" smtClean="0"/>
              <a:t>univerzální indikátorové pH papírky </a:t>
            </a:r>
            <a:r>
              <a:rPr lang="cs-CZ" sz="2400" dirty="0" smtClean="0"/>
              <a:t>– papírky napuštěné směsí indikátorů, podle pH různé barvy</a:t>
            </a:r>
            <a:endParaRPr lang="en-US" sz="2400" dirty="0"/>
          </a:p>
        </p:txBody>
      </p:sp>
      <p:pic>
        <p:nvPicPr>
          <p:cNvPr id="6146" name="Picture 2" descr="Jak pěstovat a přezimovat oblíbené keře našich zahr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0" y="4965924"/>
            <a:ext cx="26986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enolftalein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25" y="5013436"/>
            <a:ext cx="1905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H papírky 0 - 12; bal(100ks) ZVC Dr. Hoffman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17070" r="8059" b="17481"/>
          <a:stretch/>
        </p:blipFill>
        <p:spPr bwMode="auto">
          <a:xfrm>
            <a:off x="5250229" y="5213897"/>
            <a:ext cx="3245819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Měření pH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175" y="1277739"/>
            <a:ext cx="8502102" cy="15986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pH metry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pro přesné měření hodnoty pH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přístroj</a:t>
            </a:r>
            <a:endParaRPr lang="en-US" sz="2400" dirty="0"/>
          </a:p>
        </p:txBody>
      </p:sp>
      <p:pic>
        <p:nvPicPr>
          <p:cNvPr id="7170" name="Picture 2" descr="Přenosný vodotěsný pH metr AD130 | ČistáVod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0" y="3077909"/>
            <a:ext cx="287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ultimetr EDGE, pH metr na mléko HI 2023-02 | Prodej měřící 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25" y="2930905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1069"/>
            <a:ext cx="7886700" cy="1076114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0070C0"/>
                </a:solidFill>
              </a:rPr>
              <a:t>Význam pH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175" y="1314072"/>
            <a:ext cx="8502102" cy="3270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err="1" smtClean="0"/>
              <a:t>HCl</a:t>
            </a:r>
            <a:r>
              <a:rPr lang="cs-CZ" sz="2400" dirty="0" smtClean="0"/>
              <a:t> v žaludku (pH = 2) – trávení potravy, likviduje bakterie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povrch kůže (pH = 4 – 6) – ochrana proti mikroorganizmům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ústní dutina (pH = 7) – kyselé prostředí způsobuje zubní kaz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krev (pH  = 7,4) – vychýlení hodnoty pH velmi nebezpečné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dešťová voda – riziko kyselých dešťů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půda – různé druhy rostlin vyžadují různé pH půdy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buFont typeface="Wingdings 2" panose="05020102010507070707" pitchFamily="18" charset="2"/>
              <a:buChar char="ð"/>
            </a:pPr>
            <a:r>
              <a:rPr lang="cs-CZ" sz="2400" dirty="0" smtClean="0"/>
              <a:t>výroba potravin, kosmetiky</a:t>
            </a:r>
          </a:p>
        </p:txBody>
      </p:sp>
      <p:pic>
        <p:nvPicPr>
          <p:cNvPr id="6" name="Picture 6" descr="Nedostatek žaludeční kyseliny způsobuje rakovinu: Udělejte s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" y="4803967"/>
            <a:ext cx="261447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P 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55" y="4803967"/>
            <a:ext cx="251631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yselý déšť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75" y="4803967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ílý jogurt od Vorwerk vývoj receptů. A Thermomix &lt;sup&gt;®&lt;/sup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9" y="4803967"/>
            <a:ext cx="17436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340</Words>
  <Application>Microsoft Office PowerPoint</Application>
  <PresentationFormat>Předvádění na obrazovce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2</vt:lpstr>
      <vt:lpstr>Motiv Office</vt:lpstr>
      <vt:lpstr>Kyselost a zásaditost látek pH roztoku</vt:lpstr>
      <vt:lpstr>Kyselost a zásaditost látek</vt:lpstr>
      <vt:lpstr>Síla kyselin a zásad</vt:lpstr>
      <vt:lpstr>pH</vt:lpstr>
      <vt:lpstr>pH</vt:lpstr>
      <vt:lpstr>Příklady pH látek</vt:lpstr>
      <vt:lpstr>Měření pH</vt:lpstr>
      <vt:lpstr>Měření pH</vt:lpstr>
      <vt:lpstr>Význam pH</vt:lpstr>
      <vt:lpstr>Neutralizace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Kyselost a zásaditost látek pH roztoku</dc:title>
  <dc:creator>Markéta Bačáková</dc:creator>
  <cp:lastModifiedBy>Markéta Bačáková</cp:lastModifiedBy>
  <cp:revision>18</cp:revision>
  <dcterms:created xsi:type="dcterms:W3CDTF">2020-05-19T19:23:01Z</dcterms:created>
  <dcterms:modified xsi:type="dcterms:W3CDTF">2020-05-25T14:19:55Z</dcterms:modified>
</cp:coreProperties>
</file>