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63" d="100"/>
          <a:sy n="63" d="100"/>
        </p:scale>
        <p:origin x="542" y="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2959-011B-4B85-9708-9A52AB22261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589-7170-45C7-91FC-4559EBFB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99149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2959-011B-4B85-9708-9A52AB22261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589-7170-45C7-91FC-4559EBFB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002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2959-011B-4B85-9708-9A52AB22261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589-7170-45C7-91FC-4559EBFB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98493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2959-011B-4B85-9708-9A52AB22261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589-7170-45C7-91FC-4559EBFB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8408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2959-011B-4B85-9708-9A52AB22261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589-7170-45C7-91FC-4559EBFB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128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2959-011B-4B85-9708-9A52AB22261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589-7170-45C7-91FC-4559EBFB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4803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2959-011B-4B85-9708-9A52AB22261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589-7170-45C7-91FC-4559EBFB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6171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2959-011B-4B85-9708-9A52AB22261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589-7170-45C7-91FC-4559EBFB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19164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2959-011B-4B85-9708-9A52AB22261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589-7170-45C7-91FC-4559EBFB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6887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2959-011B-4B85-9708-9A52AB22261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589-7170-45C7-91FC-4559EBFB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0659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442959-011B-4B85-9708-9A52AB22261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219589-7170-45C7-91FC-4559EBFB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4547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442959-011B-4B85-9708-9A52AB222617}" type="datetimeFigureOut">
              <a:rPr lang="en-US" smtClean="0"/>
              <a:t>4/23/2020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19589-7170-45C7-91FC-4559EBFB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88587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Ananas del monte - Peend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0440" y="18000"/>
            <a:ext cx="8883119" cy="68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2411" y="205890"/>
            <a:ext cx="7772400" cy="1265627"/>
          </a:xfrm>
          <a:solidFill>
            <a:srgbClr val="FFFF00">
              <a:alpha val="30000"/>
            </a:srgbClr>
          </a:solidFill>
        </p:spPr>
        <p:txBody>
          <a:bodyPr>
            <a:noAutofit/>
          </a:bodyPr>
          <a:lstStyle/>
          <a:p>
            <a:r>
              <a:rPr lang="cs-CZ" sz="7200" b="1" dirty="0" smtClean="0"/>
              <a:t>Estery</a:t>
            </a:r>
            <a:endParaRPr lang="en-US" sz="7200" b="1" dirty="0"/>
          </a:p>
        </p:txBody>
      </p:sp>
    </p:spTree>
    <p:extLst>
      <p:ext uri="{BB962C8B-B14F-4D97-AF65-F5344CB8AC3E}">
        <p14:creationId xmlns:p14="http://schemas.microsoft.com/office/powerpoint/2010/main" val="816892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68030"/>
            <a:ext cx="7886700" cy="836229"/>
          </a:xfrm>
          <a:solidFill>
            <a:srgbClr val="FFFF99"/>
          </a:solidFill>
        </p:spPr>
        <p:txBody>
          <a:bodyPr/>
          <a:lstStyle/>
          <a:p>
            <a:pPr algn="ctr"/>
            <a:r>
              <a:rPr lang="cs-CZ" b="1" dirty="0" smtClean="0"/>
              <a:t>Co jsou estery?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02781" y="1324863"/>
            <a:ext cx="8651864" cy="575285"/>
          </a:xfrm>
        </p:spPr>
        <p:txBody>
          <a:bodyPr>
            <a:normAutofit fontScale="77500" lnSpcReduction="20000"/>
          </a:bodyPr>
          <a:lstStyle/>
          <a:p>
            <a:pPr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dirty="0" smtClean="0"/>
              <a:t>vznikají reakcí </a:t>
            </a:r>
            <a:r>
              <a:rPr lang="cs-CZ" b="1" dirty="0" smtClean="0"/>
              <a:t>karboxylové kyseliny </a:t>
            </a:r>
            <a:r>
              <a:rPr lang="cs-CZ" dirty="0" smtClean="0"/>
              <a:t>a </a:t>
            </a:r>
            <a:r>
              <a:rPr lang="cs-CZ" b="1" dirty="0" smtClean="0"/>
              <a:t>alkoholu = </a:t>
            </a:r>
            <a:r>
              <a:rPr lang="cs-CZ" sz="4100" b="1" dirty="0" smtClean="0">
                <a:solidFill>
                  <a:srgbClr val="FF0000"/>
                </a:solidFill>
              </a:rPr>
              <a:t>ESTERIFIKACE</a:t>
            </a:r>
            <a:endParaRPr lang="en-US" sz="4100" b="1" dirty="0">
              <a:solidFill>
                <a:srgbClr val="FF0000"/>
              </a:solidFill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514729" y="2095248"/>
            <a:ext cx="221636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KARBOXYLOVÁ KYSELINA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6" name="Plus 5"/>
          <p:cNvSpPr/>
          <p:nvPr/>
        </p:nvSpPr>
        <p:spPr>
          <a:xfrm>
            <a:off x="2875414" y="2207962"/>
            <a:ext cx="538951" cy="605563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ovéPole 6"/>
          <p:cNvSpPr txBox="1"/>
          <p:nvPr/>
        </p:nvSpPr>
        <p:spPr>
          <a:xfrm>
            <a:off x="3476941" y="2279910"/>
            <a:ext cx="1391785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B050"/>
                </a:solidFill>
              </a:rPr>
              <a:t>ALKOHOL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8" name="Šipka doprava 7"/>
          <p:cNvSpPr/>
          <p:nvPr/>
        </p:nvSpPr>
        <p:spPr>
          <a:xfrm>
            <a:off x="5028192" y="2378329"/>
            <a:ext cx="569229" cy="26482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ovéPole 8"/>
          <p:cNvSpPr txBox="1"/>
          <p:nvPr/>
        </p:nvSpPr>
        <p:spPr>
          <a:xfrm>
            <a:off x="5696331" y="2279909"/>
            <a:ext cx="1237364" cy="46166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ESTER</a:t>
            </a:r>
            <a:endParaRPr lang="en-US" sz="2400" b="1" dirty="0"/>
          </a:p>
        </p:txBody>
      </p:sp>
      <p:sp>
        <p:nvSpPr>
          <p:cNvPr id="10" name="TextovéPole 9"/>
          <p:cNvSpPr txBox="1"/>
          <p:nvPr/>
        </p:nvSpPr>
        <p:spPr>
          <a:xfrm>
            <a:off x="7702761" y="2279908"/>
            <a:ext cx="96990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VODA</a:t>
            </a:r>
            <a:endParaRPr lang="en-US" sz="2400" b="1" dirty="0"/>
          </a:p>
        </p:txBody>
      </p:sp>
      <p:sp>
        <p:nvSpPr>
          <p:cNvPr id="11" name="Plus 10"/>
          <p:cNvSpPr/>
          <p:nvPr/>
        </p:nvSpPr>
        <p:spPr>
          <a:xfrm>
            <a:off x="7048752" y="2207958"/>
            <a:ext cx="538951" cy="605563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ovéPole 11"/>
          <p:cNvSpPr txBox="1"/>
          <p:nvPr/>
        </p:nvSpPr>
        <p:spPr>
          <a:xfrm>
            <a:off x="539391" y="3121345"/>
            <a:ext cx="3493192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Příklad </a:t>
            </a:r>
            <a:r>
              <a:rPr lang="cs-CZ" sz="2400" b="1" u="sng" dirty="0" smtClean="0">
                <a:solidFill>
                  <a:srgbClr val="FF0000"/>
                </a:solidFill>
              </a:rPr>
              <a:t>esterifikace</a:t>
            </a:r>
            <a:r>
              <a:rPr lang="cs-CZ" sz="2400" b="1" u="sng" dirty="0" smtClean="0"/>
              <a:t>:</a:t>
            </a:r>
            <a:endParaRPr lang="en-US" sz="2400" b="1" u="sng" dirty="0"/>
          </a:p>
        </p:txBody>
      </p:sp>
      <p:sp>
        <p:nvSpPr>
          <p:cNvPr id="43" name="AutoShape 8"/>
          <p:cNvSpPr>
            <a:spLocks noChangeArrowheads="1"/>
          </p:cNvSpPr>
          <p:nvPr/>
        </p:nvSpPr>
        <p:spPr bwMode="auto">
          <a:xfrm>
            <a:off x="505158" y="3834875"/>
            <a:ext cx="5400675" cy="2911096"/>
          </a:xfrm>
          <a:prstGeom prst="octagon">
            <a:avLst>
              <a:gd name="adj" fmla="val 9713"/>
            </a:avLst>
          </a:prstGeom>
          <a:solidFill>
            <a:srgbClr val="FFFF99">
              <a:alpha val="10000"/>
            </a:srgbClr>
          </a:solidFill>
          <a:ln w="9525">
            <a:solidFill>
              <a:srgbClr val="005C5A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sng" strike="noStrike" kern="0" cap="none" spc="0" normalizeH="0" baseline="0" noProof="0" dirty="0" smtClean="0">
              <a:ln>
                <a:noFill/>
              </a:ln>
              <a:solidFill>
                <a:srgbClr val="6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44" name="AutoShape 9"/>
          <p:cNvSpPr>
            <a:spLocks noChangeArrowheads="1"/>
          </p:cNvSpPr>
          <p:nvPr/>
        </p:nvSpPr>
        <p:spPr bwMode="auto">
          <a:xfrm rot="5400000">
            <a:off x="3636502" y="4807219"/>
            <a:ext cx="720725" cy="503237"/>
          </a:xfrm>
          <a:custGeom>
            <a:avLst/>
            <a:gdLst>
              <a:gd name="G0" fmla="+- 16200 0 0"/>
              <a:gd name="G1" fmla="+- 5400 0 0"/>
              <a:gd name="G2" fmla="+- 21600 0 5400"/>
              <a:gd name="G3" fmla="+- 10800 0 5400"/>
              <a:gd name="G4" fmla="+- 21600 0 16200"/>
              <a:gd name="G5" fmla="*/ G4 G3 10800"/>
              <a:gd name="G6" fmla="+- 21600 0 G5"/>
              <a:gd name="T0" fmla="*/ 16200 w 21600"/>
              <a:gd name="T1" fmla="*/ 0 h 21600"/>
              <a:gd name="T2" fmla="*/ 0 w 21600"/>
              <a:gd name="T3" fmla="*/ 10800 h 21600"/>
              <a:gd name="T4" fmla="*/ 16200 w 21600"/>
              <a:gd name="T5" fmla="*/ 21600 h 21600"/>
              <a:gd name="T6" fmla="*/ 21600 w 21600"/>
              <a:gd name="T7" fmla="*/ 10800 h 21600"/>
              <a:gd name="T8" fmla="*/ 17694720 60000 65536"/>
              <a:gd name="T9" fmla="*/ 11796480 60000 65536"/>
              <a:gd name="T10" fmla="*/ 5898240 60000 65536"/>
              <a:gd name="T11" fmla="*/ 0 60000 65536"/>
              <a:gd name="T12" fmla="*/ 3375 w 21600"/>
              <a:gd name="T13" fmla="*/ G1 h 21600"/>
              <a:gd name="T14" fmla="*/ G6 w 21600"/>
              <a:gd name="T15" fmla="*/ G2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16200" y="0"/>
                </a:moveTo>
                <a:lnTo>
                  <a:pt x="16200" y="5400"/>
                </a:lnTo>
                <a:lnTo>
                  <a:pt x="3375" y="5400"/>
                </a:lnTo>
                <a:lnTo>
                  <a:pt x="3375" y="16200"/>
                </a:lnTo>
                <a:lnTo>
                  <a:pt x="16200" y="16200"/>
                </a:lnTo>
                <a:lnTo>
                  <a:pt x="16200" y="21600"/>
                </a:lnTo>
                <a:lnTo>
                  <a:pt x="21600" y="10800"/>
                </a:lnTo>
                <a:close/>
              </a:path>
              <a:path w="21600" h="21600">
                <a:moveTo>
                  <a:pt x="1350" y="5400"/>
                </a:moveTo>
                <a:lnTo>
                  <a:pt x="1350" y="16200"/>
                </a:lnTo>
                <a:lnTo>
                  <a:pt x="2700" y="16200"/>
                </a:lnTo>
                <a:lnTo>
                  <a:pt x="2700" y="5400"/>
                </a:lnTo>
                <a:close/>
              </a:path>
              <a:path w="21600" h="21600">
                <a:moveTo>
                  <a:pt x="0" y="5400"/>
                </a:moveTo>
                <a:lnTo>
                  <a:pt x="0" y="16200"/>
                </a:lnTo>
                <a:lnTo>
                  <a:pt x="675" y="16200"/>
                </a:lnTo>
                <a:lnTo>
                  <a:pt x="675" y="5400"/>
                </a:lnTo>
                <a:close/>
              </a:path>
            </a:pathLst>
          </a:custGeom>
          <a:solidFill>
            <a:srgbClr val="FF9900">
              <a:alpha val="12000"/>
            </a:srgbClr>
          </a:solidFill>
          <a:ln w="28575" algn="ctr">
            <a:solidFill>
              <a:srgbClr val="CC66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sng" strike="noStrike" kern="0" cap="none" spc="0" normalizeH="0" baseline="0" noProof="0" smtClean="0">
              <a:ln>
                <a:noFill/>
              </a:ln>
              <a:solidFill>
                <a:srgbClr val="6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45" name="Text Box 10"/>
          <p:cNvSpPr txBox="1">
            <a:spLocks noChangeArrowheads="1"/>
          </p:cNvSpPr>
          <p:nvPr/>
        </p:nvSpPr>
        <p:spPr bwMode="auto">
          <a:xfrm>
            <a:off x="4465971" y="5562075"/>
            <a:ext cx="12223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sz="3200" b="1" dirty="0" smtClean="0">
                <a:latin typeface="Tahoma" panose="020B0604030504040204" pitchFamily="34" charset="0"/>
              </a:rPr>
              <a:t>H</a:t>
            </a:r>
            <a:r>
              <a:rPr lang="cs-CZ" altLang="cs-CZ" sz="3200" b="1" baseline="-25000" dirty="0" smtClean="0">
                <a:latin typeface="Tahoma" panose="020B0604030504040204" pitchFamily="34" charset="0"/>
              </a:rPr>
              <a:t>2</a:t>
            </a:r>
            <a:r>
              <a:rPr lang="cs-CZ" altLang="cs-CZ" sz="3200" b="1" dirty="0" smtClean="0"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46" name="Text Box 11"/>
          <p:cNvSpPr txBox="1">
            <a:spLocks noChangeArrowheads="1"/>
          </p:cNvSpPr>
          <p:nvPr/>
        </p:nvSpPr>
        <p:spPr bwMode="auto">
          <a:xfrm>
            <a:off x="1171907" y="4062943"/>
            <a:ext cx="2735263" cy="49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cs-CZ" altLang="cs-CZ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</a:t>
            </a:r>
            <a:r>
              <a:rPr lang="cs-CZ" altLang="cs-CZ" sz="3200" b="1" baseline="-25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  <a:r>
              <a:rPr lang="cs-CZ" altLang="cs-CZ" sz="32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COOH</a:t>
            </a:r>
          </a:p>
        </p:txBody>
      </p:sp>
      <p:sp>
        <p:nvSpPr>
          <p:cNvPr id="47" name="Text Box 12"/>
          <p:cNvSpPr txBox="1">
            <a:spLocks noChangeArrowheads="1"/>
          </p:cNvSpPr>
          <p:nvPr/>
        </p:nvSpPr>
        <p:spPr bwMode="auto">
          <a:xfrm>
            <a:off x="3673808" y="3977750"/>
            <a:ext cx="5048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sz="3200" b="1" dirty="0" smtClean="0">
                <a:latin typeface="Tahoma" panose="020B0604030504040204" pitchFamily="34" charset="0"/>
              </a:rPr>
              <a:t>+</a:t>
            </a:r>
          </a:p>
        </p:txBody>
      </p:sp>
      <p:sp>
        <p:nvSpPr>
          <p:cNvPr id="48" name="Text Box 13"/>
          <p:cNvSpPr txBox="1">
            <a:spLocks noChangeArrowheads="1"/>
          </p:cNvSpPr>
          <p:nvPr/>
        </p:nvSpPr>
        <p:spPr bwMode="auto">
          <a:xfrm>
            <a:off x="4315009" y="3998495"/>
            <a:ext cx="158273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sz="3200" b="1" dirty="0" smtClean="0">
                <a:solidFill>
                  <a:srgbClr val="00B050"/>
                </a:solidFill>
                <a:latin typeface="Tahoma" panose="020B0604030504040204" pitchFamily="34" charset="0"/>
              </a:rPr>
              <a:t>CH</a:t>
            </a:r>
            <a:r>
              <a:rPr lang="cs-CZ" altLang="cs-CZ" sz="3200" b="1" baseline="-25000" dirty="0" smtClean="0">
                <a:solidFill>
                  <a:srgbClr val="00B050"/>
                </a:solidFill>
                <a:latin typeface="Tahoma" panose="020B0604030504040204" pitchFamily="34" charset="0"/>
              </a:rPr>
              <a:t>3</a:t>
            </a:r>
            <a:r>
              <a:rPr lang="cs-CZ" altLang="cs-CZ" sz="3200" b="1" dirty="0" smtClean="0">
                <a:solidFill>
                  <a:srgbClr val="00B050"/>
                </a:solidFill>
                <a:latin typeface="Tahoma" panose="020B0604030504040204" pitchFamily="34" charset="0"/>
              </a:rPr>
              <a:t>OH</a:t>
            </a:r>
          </a:p>
        </p:txBody>
      </p:sp>
      <p:sp>
        <p:nvSpPr>
          <p:cNvPr id="49" name="Text Box 14"/>
          <p:cNvSpPr txBox="1">
            <a:spLocks noChangeArrowheads="1"/>
          </p:cNvSpPr>
          <p:nvPr/>
        </p:nvSpPr>
        <p:spPr bwMode="auto">
          <a:xfrm>
            <a:off x="721058" y="5706538"/>
            <a:ext cx="2520950" cy="54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cs-CZ" altLang="cs-CZ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</a:t>
            </a:r>
            <a:r>
              <a:rPr lang="cs-CZ" altLang="cs-CZ" sz="3600" b="1" baseline="-25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  <a:r>
              <a:rPr lang="cs-CZ" altLang="cs-CZ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</a:t>
            </a:r>
            <a:r>
              <a:rPr lang="cs-CZ" altLang="cs-CZ" sz="3600" b="1" baseline="30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–  </a:t>
            </a:r>
          </a:p>
        </p:txBody>
      </p:sp>
      <p:sp>
        <p:nvSpPr>
          <p:cNvPr id="50" name="Text Box 15"/>
          <p:cNvSpPr txBox="1">
            <a:spLocks noChangeArrowheads="1"/>
          </p:cNvSpPr>
          <p:nvPr/>
        </p:nvSpPr>
        <p:spPr bwMode="auto">
          <a:xfrm>
            <a:off x="3743658" y="5562075"/>
            <a:ext cx="5048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sz="2800" b="1" dirty="0" smtClean="0">
                <a:latin typeface="Tahoma" panose="020B0604030504040204" pitchFamily="34" charset="0"/>
              </a:rPr>
              <a:t>+</a:t>
            </a:r>
          </a:p>
        </p:txBody>
      </p:sp>
      <p:sp>
        <p:nvSpPr>
          <p:cNvPr id="51" name="Rectangle 16"/>
          <p:cNvSpPr>
            <a:spLocks noChangeArrowheads="1"/>
          </p:cNvSpPr>
          <p:nvPr/>
        </p:nvSpPr>
        <p:spPr bwMode="auto">
          <a:xfrm>
            <a:off x="2702259" y="3967716"/>
            <a:ext cx="790575" cy="574675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>
                    <a:alpha val="14999"/>
                  </a:schemeClr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endParaRPr lang="en-US" b="1" u="sng" smtClean="0">
              <a:solidFill>
                <a:srgbClr val="6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ahoma" panose="020B0604030504040204" pitchFamily="34" charset="0"/>
            </a:endParaRPr>
          </a:p>
        </p:txBody>
      </p:sp>
      <p:sp>
        <p:nvSpPr>
          <p:cNvPr id="52" name="Text Box 17"/>
          <p:cNvSpPr txBox="1">
            <a:spLocks noChangeArrowheads="1"/>
          </p:cNvSpPr>
          <p:nvPr/>
        </p:nvSpPr>
        <p:spPr bwMode="auto">
          <a:xfrm>
            <a:off x="2648663" y="4050775"/>
            <a:ext cx="863600" cy="495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cs-CZ" altLang="cs-CZ" sz="3200" b="1" dirty="0" smtClean="0">
                <a:latin typeface="Arial Black" panose="020B0A04020102020204" pitchFamily="34" charset="0"/>
              </a:rPr>
              <a:t>OH</a:t>
            </a:r>
          </a:p>
        </p:txBody>
      </p:sp>
      <p:sp>
        <p:nvSpPr>
          <p:cNvPr id="53" name="Text Box 18"/>
          <p:cNvSpPr txBox="1">
            <a:spLocks noChangeArrowheads="1"/>
          </p:cNvSpPr>
          <p:nvPr/>
        </p:nvSpPr>
        <p:spPr bwMode="auto">
          <a:xfrm>
            <a:off x="5386015" y="4100566"/>
            <a:ext cx="577850" cy="482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cs-CZ" altLang="cs-CZ" sz="3200" b="1" dirty="0" smtClean="0">
                <a:latin typeface="Tahoma" panose="020B0604030504040204" pitchFamily="34" charset="0"/>
              </a:rPr>
              <a:t>H</a:t>
            </a:r>
          </a:p>
        </p:txBody>
      </p:sp>
      <p:sp>
        <p:nvSpPr>
          <p:cNvPr id="54" name="Text Box 19"/>
          <p:cNvSpPr txBox="1">
            <a:spLocks noChangeArrowheads="1"/>
          </p:cNvSpPr>
          <p:nvPr/>
        </p:nvSpPr>
        <p:spPr bwMode="auto">
          <a:xfrm>
            <a:off x="4318333" y="4001186"/>
            <a:ext cx="12969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sz="3200" b="1" dirty="0" smtClean="0">
                <a:solidFill>
                  <a:srgbClr val="00B050"/>
                </a:solidFill>
                <a:latin typeface="Tahoma" panose="020B0604030504040204" pitchFamily="34" charset="0"/>
              </a:rPr>
              <a:t>CH</a:t>
            </a:r>
            <a:r>
              <a:rPr lang="cs-CZ" altLang="cs-CZ" sz="3200" b="1" baseline="-25000" dirty="0" smtClean="0">
                <a:solidFill>
                  <a:srgbClr val="00B050"/>
                </a:solidFill>
                <a:latin typeface="Tahoma" panose="020B0604030504040204" pitchFamily="34" charset="0"/>
              </a:rPr>
              <a:t>3</a:t>
            </a:r>
            <a:r>
              <a:rPr lang="cs-CZ" altLang="cs-CZ" sz="3200" b="1" dirty="0" smtClean="0">
                <a:solidFill>
                  <a:srgbClr val="00B050"/>
                </a:solidFill>
                <a:latin typeface="Tahoma" panose="020B0604030504040204" pitchFamily="34" charset="0"/>
              </a:rPr>
              <a:t>O</a:t>
            </a:r>
          </a:p>
        </p:txBody>
      </p:sp>
      <p:sp>
        <p:nvSpPr>
          <p:cNvPr id="55" name="Text Box 20"/>
          <p:cNvSpPr txBox="1">
            <a:spLocks noChangeArrowheads="1"/>
          </p:cNvSpPr>
          <p:nvPr/>
        </p:nvSpPr>
        <p:spPr bwMode="auto">
          <a:xfrm>
            <a:off x="4318258" y="3993261"/>
            <a:ext cx="16557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cs-CZ" altLang="cs-CZ" sz="3200" b="1" dirty="0" smtClean="0">
                <a:solidFill>
                  <a:srgbClr val="00B050"/>
                </a:solidFill>
                <a:latin typeface="Tahoma" panose="020B0604030504040204" pitchFamily="34" charset="0"/>
              </a:rPr>
              <a:t>CH</a:t>
            </a:r>
            <a:r>
              <a:rPr lang="cs-CZ" altLang="cs-CZ" sz="3200" b="1" baseline="-25000" dirty="0" smtClean="0">
                <a:solidFill>
                  <a:srgbClr val="00B050"/>
                </a:solidFill>
                <a:latin typeface="Tahoma" panose="020B0604030504040204" pitchFamily="34" charset="0"/>
              </a:rPr>
              <a:t>3</a:t>
            </a:r>
            <a:r>
              <a:rPr lang="cs-CZ" altLang="cs-CZ" sz="3200" b="1" dirty="0" smtClean="0">
                <a:solidFill>
                  <a:srgbClr val="00B050"/>
                </a:solidFill>
                <a:latin typeface="Tahoma" panose="020B0604030504040204" pitchFamily="34" charset="0"/>
              </a:rPr>
              <a:t>OH</a:t>
            </a:r>
          </a:p>
        </p:txBody>
      </p:sp>
      <p:sp>
        <p:nvSpPr>
          <p:cNvPr id="56" name="Text Box 21"/>
          <p:cNvSpPr txBox="1">
            <a:spLocks noChangeArrowheads="1"/>
          </p:cNvSpPr>
          <p:nvPr/>
        </p:nvSpPr>
        <p:spPr bwMode="auto">
          <a:xfrm>
            <a:off x="721058" y="5717046"/>
            <a:ext cx="3240087" cy="546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defTabSz="914400" fontAlgn="base">
              <a:lnSpc>
                <a:spcPct val="80000"/>
              </a:lnSpc>
              <a:spcBef>
                <a:spcPct val="50000"/>
              </a:spcBef>
              <a:spcAft>
                <a:spcPct val="0"/>
              </a:spcAft>
            </a:pPr>
            <a:r>
              <a:rPr lang="cs-CZ" altLang="cs-CZ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CH</a:t>
            </a:r>
            <a:r>
              <a:rPr lang="cs-CZ" altLang="cs-CZ" sz="3600" b="1" baseline="-25000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3</a:t>
            </a:r>
            <a:r>
              <a:rPr lang="cs-CZ" altLang="cs-CZ" sz="3600" b="1" dirty="0" smtClean="0">
                <a:solidFill>
                  <a:srgbClr val="FF0000"/>
                </a:solidFill>
                <a:latin typeface="Arial Black" panose="020B0A04020102020204" pitchFamily="34" charset="0"/>
              </a:rPr>
              <a:t>CO</a:t>
            </a:r>
            <a:r>
              <a:rPr lang="cs-CZ" altLang="cs-CZ" sz="3600" b="1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OCH</a:t>
            </a:r>
            <a:r>
              <a:rPr lang="cs-CZ" altLang="cs-CZ" sz="3600" b="1" baseline="-25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3</a:t>
            </a:r>
            <a:r>
              <a:rPr lang="cs-CZ" altLang="cs-CZ" sz="3600" b="1" baseline="30000" dirty="0" smtClean="0">
                <a:solidFill>
                  <a:srgbClr val="00B050"/>
                </a:solidFill>
                <a:latin typeface="Arial Black" panose="020B0A04020102020204" pitchFamily="34" charset="0"/>
              </a:rPr>
              <a:t> </a:t>
            </a:r>
            <a:r>
              <a:rPr lang="cs-CZ" altLang="cs-CZ" sz="3600" b="1" baseline="30000" dirty="0" smtClean="0">
                <a:solidFill>
                  <a:srgbClr val="CC3300"/>
                </a:solidFill>
                <a:latin typeface="Arial Black" panose="020B0A04020102020204" pitchFamily="34" charset="0"/>
              </a:rPr>
              <a:t> </a:t>
            </a:r>
          </a:p>
        </p:txBody>
      </p:sp>
      <p:sp>
        <p:nvSpPr>
          <p:cNvPr id="57" name="Rectangle 25"/>
          <p:cNvSpPr>
            <a:spLocks noChangeArrowheads="1"/>
          </p:cNvSpPr>
          <p:nvPr/>
        </p:nvSpPr>
        <p:spPr bwMode="auto">
          <a:xfrm>
            <a:off x="4464383" y="5548945"/>
            <a:ext cx="1150938" cy="647700"/>
          </a:xfrm>
          <a:prstGeom prst="rect">
            <a:avLst/>
          </a:prstGeom>
          <a:noFill/>
          <a:ln w="571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marL="0" marR="0" lvl="0" indent="0" defTabSz="91440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1" i="0" u="sng" strike="noStrike" kern="0" cap="none" spc="0" normalizeH="0" baseline="0" noProof="0" smtClean="0">
              <a:ln>
                <a:noFill/>
              </a:ln>
              <a:solidFill>
                <a:srgbClr val="66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Tahoma" panose="020B0604030504040204" pitchFamily="34" charset="0"/>
            </a:endParaRPr>
          </a:p>
        </p:txBody>
      </p:sp>
      <p:sp>
        <p:nvSpPr>
          <p:cNvPr id="58" name="TextovéPole 57"/>
          <p:cNvSpPr txBox="1"/>
          <p:nvPr/>
        </p:nvSpPr>
        <p:spPr>
          <a:xfrm>
            <a:off x="704556" y="4625450"/>
            <a:ext cx="303910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smtClean="0">
                <a:solidFill>
                  <a:srgbClr val="FF0000"/>
                </a:solidFill>
              </a:rPr>
              <a:t>kyselina octová (ethanová)</a:t>
            </a:r>
            <a:endParaRPr lang="en-US" sz="2000" b="1" dirty="0">
              <a:solidFill>
                <a:srgbClr val="FF0000"/>
              </a:solidFill>
            </a:endParaRPr>
          </a:p>
        </p:txBody>
      </p:sp>
      <p:sp>
        <p:nvSpPr>
          <p:cNvPr id="60" name="TextovéPole 59"/>
          <p:cNvSpPr txBox="1"/>
          <p:nvPr/>
        </p:nvSpPr>
        <p:spPr>
          <a:xfrm>
            <a:off x="4476063" y="4646056"/>
            <a:ext cx="121206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00B050"/>
                </a:solidFill>
              </a:rPr>
              <a:t>methanol</a:t>
            </a:r>
            <a:endParaRPr lang="en-US" sz="2000" b="1" dirty="0">
              <a:solidFill>
                <a:srgbClr val="00B050"/>
              </a:solidFill>
            </a:endParaRPr>
          </a:p>
        </p:txBody>
      </p:sp>
      <p:sp>
        <p:nvSpPr>
          <p:cNvPr id="61" name="TextovéPole 60"/>
          <p:cNvSpPr txBox="1"/>
          <p:nvPr/>
        </p:nvSpPr>
        <p:spPr>
          <a:xfrm>
            <a:off x="6022496" y="4890737"/>
            <a:ext cx="2932149" cy="400110"/>
          </a:xfrm>
          <a:prstGeom prst="rect">
            <a:avLst/>
          </a:prstGeom>
          <a:solidFill>
            <a:srgbClr val="FFFF99"/>
          </a:solidFill>
        </p:spPr>
        <p:txBody>
          <a:bodyPr wrap="none" rtlCol="0">
            <a:spAutoFit/>
          </a:bodyPr>
          <a:lstStyle/>
          <a:p>
            <a:r>
              <a:rPr lang="cs-CZ" sz="2000" b="1" dirty="0" smtClean="0"/>
              <a:t>Jak vytvořit název esteru?</a:t>
            </a:r>
            <a:endParaRPr lang="en-US" sz="2000" b="1" dirty="0"/>
          </a:p>
        </p:txBody>
      </p:sp>
      <p:sp>
        <p:nvSpPr>
          <p:cNvPr id="62" name="TextovéPole 61"/>
          <p:cNvSpPr txBox="1"/>
          <p:nvPr/>
        </p:nvSpPr>
        <p:spPr>
          <a:xfrm>
            <a:off x="734119" y="6263427"/>
            <a:ext cx="437465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2000" b="1" dirty="0" err="1" smtClean="0">
                <a:solidFill>
                  <a:srgbClr val="00B050"/>
                </a:solidFill>
              </a:rPr>
              <a:t>methyl</a:t>
            </a:r>
            <a:r>
              <a:rPr lang="cs-CZ" sz="2000" b="1" dirty="0" err="1" smtClean="0"/>
              <a:t>ester</a:t>
            </a:r>
            <a:r>
              <a:rPr lang="cs-CZ" sz="2000" b="1" dirty="0" smtClean="0"/>
              <a:t> </a:t>
            </a:r>
            <a:r>
              <a:rPr lang="cs-CZ" sz="2000" b="1" dirty="0" smtClean="0">
                <a:solidFill>
                  <a:srgbClr val="FF0000"/>
                </a:solidFill>
              </a:rPr>
              <a:t>kyseliny octové (ethanové)</a:t>
            </a:r>
            <a:endParaRPr lang="en-US" sz="2000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99993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1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42" presetClass="path" presetSubtype="0" accel="50000" decel="5000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1.85185E-6 L 0.17725 0.22709 " pathEditMode="relative" rAng="0" ptsTypes="AA">
                                      <p:cBhvr>
                                        <p:cTn id="80" dur="20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854" y="11343"/>
                                    </p:animMotion>
                                  </p:childTnLst>
                                </p:cTn>
                              </p:par>
                              <p:par>
                                <p:cTn id="81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-1.85185E-6 L -0.04323 0.22709 " pathEditMode="relative" rAng="0" ptsTypes="AA">
                                      <p:cBhvr>
                                        <p:cTn id="82" dur="2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70" y="11343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000"/>
                            </p:stCondLst>
                            <p:childTnLst>
                              <p:par>
                                <p:cTn id="84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0" presetID="9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1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4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2500"/>
                            </p:stCondLst>
                            <p:childTnLst>
                              <p:par>
                                <p:cTn id="97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3000"/>
                            </p:stCondLst>
                            <p:childTnLst>
                              <p:par>
                                <p:cTn id="104" presetID="47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2.96296E-6 L -0.15365 0.24121 " pathEditMode="relative" rAng="0" ptsTypes="AA">
                                      <p:cBhvr>
                                        <p:cTn id="112" dur="20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691" y="12060"/>
                                    </p:animMotion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0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1" presetID="9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9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2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7" fill="hold">
                            <p:stCondLst>
                              <p:cond delay="2000"/>
                            </p:stCondLst>
                            <p:childTnLst>
                              <p:par>
                                <p:cTn id="1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/>
      <p:bldP spid="45" grpId="0"/>
      <p:bldP spid="46" grpId="0"/>
      <p:bldP spid="47" grpId="0"/>
      <p:bldP spid="48" grpId="0"/>
      <p:bldP spid="48" grpId="1"/>
      <p:bldP spid="49" grpId="0"/>
      <p:bldP spid="49" grpId="1"/>
      <p:bldP spid="50" grpId="0"/>
      <p:bldP spid="52" grpId="0"/>
      <p:bldP spid="52" grpId="1"/>
      <p:bldP spid="52" grpId="2"/>
      <p:bldP spid="53" grpId="0"/>
      <p:bldP spid="53" grpId="1"/>
      <p:bldP spid="53" grpId="2"/>
      <p:bldP spid="54" grpId="0"/>
      <p:bldP spid="54" grpId="1"/>
      <p:bldP spid="54" grpId="2"/>
      <p:bldP spid="55" grpId="0"/>
      <p:bldP spid="56" grpId="0"/>
      <p:bldP spid="58" grpId="0"/>
      <p:bldP spid="60" grpId="0"/>
      <p:bldP spid="61" grpId="0" animBg="1"/>
      <p:bldP spid="6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6278"/>
          </a:xfrm>
          <a:solidFill>
            <a:srgbClr val="FFFF99"/>
          </a:solidFill>
        </p:spPr>
        <p:txBody>
          <a:bodyPr/>
          <a:lstStyle/>
          <a:p>
            <a:pPr algn="ctr"/>
            <a:r>
              <a:rPr lang="cs-CZ" b="1" dirty="0" smtClean="0"/>
              <a:t>Esterifikace</a:t>
            </a:r>
            <a:endParaRPr lang="en-US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628650" y="1625605"/>
            <a:ext cx="1192958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Příklad:</a:t>
            </a:r>
            <a:endParaRPr lang="en-US" sz="2400" b="1" u="sng" dirty="0"/>
          </a:p>
        </p:txBody>
      </p:sp>
      <p:pic>
        <p:nvPicPr>
          <p:cNvPr id="2050" name="Picture 2" descr="CH9_2011_11 Kapitola 50 - Es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57" y="2418189"/>
            <a:ext cx="8465619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Ovál 4"/>
          <p:cNvSpPr/>
          <p:nvPr/>
        </p:nvSpPr>
        <p:spPr>
          <a:xfrm>
            <a:off x="2749256" y="3245817"/>
            <a:ext cx="1156625" cy="56923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ál 6"/>
          <p:cNvSpPr/>
          <p:nvPr/>
        </p:nvSpPr>
        <p:spPr>
          <a:xfrm>
            <a:off x="5941581" y="3245817"/>
            <a:ext cx="1204061" cy="417839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ál 7"/>
          <p:cNvSpPr/>
          <p:nvPr/>
        </p:nvSpPr>
        <p:spPr>
          <a:xfrm>
            <a:off x="713556" y="3372984"/>
            <a:ext cx="1204061" cy="63584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ál 8"/>
          <p:cNvSpPr/>
          <p:nvPr/>
        </p:nvSpPr>
        <p:spPr>
          <a:xfrm>
            <a:off x="5577235" y="3590988"/>
            <a:ext cx="1980190" cy="41783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47766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0" animBg="1"/>
      <p:bldP spid="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7"/>
            <a:ext cx="7886700" cy="876278"/>
          </a:xfrm>
          <a:solidFill>
            <a:srgbClr val="FFFF99"/>
          </a:solidFill>
        </p:spPr>
        <p:txBody>
          <a:bodyPr/>
          <a:lstStyle/>
          <a:p>
            <a:pPr algn="ctr"/>
            <a:r>
              <a:rPr lang="cs-CZ" b="1" dirty="0" smtClean="0"/>
              <a:t>Kde estery nalezneme?</a:t>
            </a:r>
            <a:endParaRPr lang="en-US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99736" y="1578176"/>
            <a:ext cx="7886700" cy="1556297"/>
          </a:xfrm>
        </p:spPr>
        <p:txBody>
          <a:bodyPr/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dirty="0" smtClean="0"/>
              <a:t>přírodní látky (ovoce, tuky, vosky…) 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b="1" dirty="0" smtClean="0"/>
              <a:t>příjemně voní → </a:t>
            </a:r>
            <a:r>
              <a:rPr lang="cs-CZ" dirty="0" smtClean="0"/>
              <a:t>kosmetika, v potravinářství jako vonné esence</a:t>
            </a:r>
            <a:endParaRPr lang="en-US" b="1" dirty="0"/>
          </a:p>
        </p:txBody>
      </p:sp>
      <p:sp>
        <p:nvSpPr>
          <p:cNvPr id="4" name="TextovéPole 3"/>
          <p:cNvSpPr txBox="1"/>
          <p:nvPr/>
        </p:nvSpPr>
        <p:spPr>
          <a:xfrm>
            <a:off x="404591" y="3194013"/>
            <a:ext cx="1575600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cs-CZ" sz="2400" b="1" u="sng" dirty="0" smtClean="0"/>
              <a:t>Příklady:</a:t>
            </a:r>
            <a:endParaRPr lang="en-US" sz="2400" b="1" u="sng" dirty="0"/>
          </a:p>
        </p:txBody>
      </p:sp>
      <p:pic>
        <p:nvPicPr>
          <p:cNvPr id="4098" name="Picture 2" descr="Jak se vyrábějí klasické rumové pralinky - Vitalia.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411" y="3992449"/>
            <a:ext cx="2151802" cy="12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333060" y="5389510"/>
            <a:ext cx="1859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ethylester</a:t>
            </a:r>
            <a:r>
              <a:rPr lang="cs-CZ" dirty="0" smtClean="0"/>
              <a:t> kyseliny mravenčí (rumová esence)</a:t>
            </a:r>
            <a:endParaRPr lang="en-US" dirty="0"/>
          </a:p>
        </p:txBody>
      </p:sp>
      <p:sp>
        <p:nvSpPr>
          <p:cNvPr id="8" name="TextovéPole 7"/>
          <p:cNvSpPr txBox="1"/>
          <p:nvPr/>
        </p:nvSpPr>
        <p:spPr>
          <a:xfrm>
            <a:off x="2514096" y="5390166"/>
            <a:ext cx="1859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ethylester</a:t>
            </a:r>
            <a:r>
              <a:rPr lang="cs-CZ" dirty="0" smtClean="0"/>
              <a:t> kyseliny máselné (ananasová vůně)</a:t>
            </a:r>
            <a:endParaRPr lang="en-US" dirty="0"/>
          </a:p>
        </p:txBody>
      </p:sp>
      <p:pic>
        <p:nvPicPr>
          <p:cNvPr id="9" name="Picture 2" descr="Ananas del monte - Peendy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3526" y="3949510"/>
            <a:ext cx="1870130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Jednoduchý jako BANÁ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951257"/>
            <a:ext cx="2075307" cy="136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4643086" y="5389510"/>
            <a:ext cx="18590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pentylester</a:t>
            </a:r>
            <a:r>
              <a:rPr lang="cs-CZ" dirty="0" smtClean="0"/>
              <a:t> kyseliny octové (banánová vůně)</a:t>
            </a:r>
            <a:endParaRPr lang="en-US" dirty="0"/>
          </a:p>
        </p:txBody>
      </p:sp>
      <p:pic>
        <p:nvPicPr>
          <p:cNvPr id="4102" name="Picture 6" descr="Černý zázrak: 10 důvodů, proč si dát ostružiny! | Ahaonline.cz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47307" y="3949510"/>
            <a:ext cx="2286486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TextovéPole 12"/>
          <p:cNvSpPr txBox="1"/>
          <p:nvPr/>
        </p:nvSpPr>
        <p:spPr>
          <a:xfrm>
            <a:off x="6772076" y="5383256"/>
            <a:ext cx="194801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err="1" smtClean="0"/>
              <a:t>propylester</a:t>
            </a:r>
            <a:r>
              <a:rPr lang="cs-CZ" dirty="0" smtClean="0"/>
              <a:t> kyseliny hexanové (ostružinová vůně)</a:t>
            </a:r>
            <a:endParaRPr lang="en-US" dirty="0"/>
          </a:p>
        </p:txBody>
      </p:sp>
      <p:sp>
        <p:nvSpPr>
          <p:cNvPr id="14" name="TextovéPole 13"/>
          <p:cNvSpPr txBox="1"/>
          <p:nvPr/>
        </p:nvSpPr>
        <p:spPr>
          <a:xfrm>
            <a:off x="3905753" y="3311457"/>
            <a:ext cx="2416323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Nemusíte umět!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6620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3889"/>
          </a:xfrm>
          <a:solidFill>
            <a:srgbClr val="FFFF99"/>
          </a:solidFill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Estery glycerolu a mastných kyselin</a:t>
            </a:r>
            <a:endParaRPr lang="en-US" sz="36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63338" y="1368572"/>
            <a:ext cx="8780662" cy="2186083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sz="2400" b="1" dirty="0" smtClean="0"/>
              <a:t>GLYCEROL</a:t>
            </a:r>
            <a:r>
              <a:rPr lang="cs-CZ" sz="2400" dirty="0" smtClean="0"/>
              <a:t> = alkohol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sz="2400" b="1" dirty="0" smtClean="0"/>
              <a:t>MASTNÁ KYSELINA </a:t>
            </a:r>
            <a:r>
              <a:rPr lang="cs-CZ" sz="2400" dirty="0" smtClean="0"/>
              <a:t>= karboxylová kyselina s </a:t>
            </a:r>
            <a:r>
              <a:rPr lang="cs-CZ" sz="2400" b="1" dirty="0" smtClean="0"/>
              <a:t>dlouhým uhlíkatým řetězcem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sz="2400" b="1" dirty="0" smtClean="0"/>
              <a:t>TUKY</a:t>
            </a:r>
            <a:r>
              <a:rPr lang="cs-CZ" sz="2400" dirty="0" smtClean="0"/>
              <a:t> a </a:t>
            </a:r>
            <a:r>
              <a:rPr lang="cs-CZ" sz="2400" b="1" dirty="0" smtClean="0"/>
              <a:t>OLEJE</a:t>
            </a:r>
            <a:endParaRPr lang="en-US" sz="2400" b="1" dirty="0"/>
          </a:p>
        </p:txBody>
      </p:sp>
      <p:pic>
        <p:nvPicPr>
          <p:cNvPr id="5122" name="Picture 2" descr="Brick Škvařené vepřové sádlo | Košík.cz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3297411"/>
            <a:ext cx="1649002" cy="144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Který olej je nejlepší na smažení? | Moje zdraví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8650" y="5065774"/>
            <a:ext cx="2261382" cy="133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6" name="Picture 6" descr="Třída 9.B | Základní škola Svitavy, nám. Míru 7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519" r="10510" b="7394"/>
          <a:stretch/>
        </p:blipFill>
        <p:spPr bwMode="auto">
          <a:xfrm>
            <a:off x="3105608" y="3033324"/>
            <a:ext cx="5631687" cy="378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9" name="TextovéPole 18"/>
          <p:cNvSpPr txBox="1"/>
          <p:nvPr/>
        </p:nvSpPr>
        <p:spPr>
          <a:xfrm>
            <a:off x="3827157" y="2461613"/>
            <a:ext cx="2646311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Rovnici se neučte!</a:t>
            </a:r>
            <a:endParaRPr lang="en-US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635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833889"/>
          </a:xfrm>
          <a:solidFill>
            <a:srgbClr val="FFFF99"/>
          </a:solidFill>
        </p:spPr>
        <p:txBody>
          <a:bodyPr>
            <a:noAutofit/>
          </a:bodyPr>
          <a:lstStyle/>
          <a:p>
            <a:pPr algn="ctr"/>
            <a:r>
              <a:rPr lang="cs-CZ" sz="3600" b="1" dirty="0" smtClean="0"/>
              <a:t>Kyselina acetylsalicylová</a:t>
            </a:r>
            <a:endParaRPr lang="en-US" sz="3600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628650" y="1459407"/>
            <a:ext cx="8515350" cy="2095248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b="1" dirty="0" smtClean="0"/>
              <a:t>součástí léku ASPIRIN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b="1" dirty="0" smtClean="0"/>
              <a:t>snižuje horečku</a:t>
            </a:r>
            <a:endParaRPr lang="cs-CZ" dirty="0" smtClean="0"/>
          </a:p>
        </p:txBody>
      </p:sp>
      <p:sp>
        <p:nvSpPr>
          <p:cNvPr id="19" name="TextovéPole 18"/>
          <p:cNvSpPr txBox="1"/>
          <p:nvPr/>
        </p:nvSpPr>
        <p:spPr>
          <a:xfrm>
            <a:off x="811454" y="2772041"/>
            <a:ext cx="2646311" cy="46166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FF0000"/>
                </a:solidFill>
              </a:rPr>
              <a:t>Vzorec se neučte!</a:t>
            </a:r>
            <a:endParaRPr lang="en-US" sz="2400" b="1" dirty="0">
              <a:solidFill>
                <a:srgbClr val="FF0000"/>
              </a:solidFill>
            </a:endParaRPr>
          </a:p>
        </p:txBody>
      </p:sp>
      <p:pic>
        <p:nvPicPr>
          <p:cNvPr id="6148" name="Picture 4" descr="Aspirin tbl 10x500 mg | Lekáreň Tabletka - Zdravmatsk, s.r.o.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19" b="17027"/>
          <a:stretch/>
        </p:blipFill>
        <p:spPr bwMode="auto">
          <a:xfrm>
            <a:off x="4461134" y="3554655"/>
            <a:ext cx="3721000" cy="23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Kyselina acetylsalicylová – WikiSkripta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9348" y="3886975"/>
            <a:ext cx="2914698" cy="201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549796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8650" y="219791"/>
            <a:ext cx="7886700" cy="781817"/>
          </a:xfrm>
          <a:solidFill>
            <a:srgbClr val="FFFF99"/>
          </a:solidFill>
        </p:spPr>
        <p:txBody>
          <a:bodyPr>
            <a:noAutofit/>
          </a:bodyPr>
          <a:lstStyle/>
          <a:p>
            <a:pPr algn="ctr"/>
            <a:r>
              <a:rPr lang="cs-CZ" b="1" dirty="0" smtClean="0"/>
              <a:t>Estery - zápis</a:t>
            </a:r>
            <a:endParaRPr lang="en-US" b="1" dirty="0"/>
          </a:p>
        </p:txBody>
      </p:sp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357357" y="1132441"/>
            <a:ext cx="8671661" cy="67217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sz="2400" dirty="0"/>
              <a:t>vznikají reakcí </a:t>
            </a:r>
            <a:r>
              <a:rPr lang="cs-CZ" sz="2400" b="1" dirty="0"/>
              <a:t>karboxylové kyseliny </a:t>
            </a:r>
            <a:r>
              <a:rPr lang="cs-CZ" sz="2400" dirty="0"/>
              <a:t>a </a:t>
            </a:r>
            <a:r>
              <a:rPr lang="cs-CZ" sz="2400" b="1" dirty="0"/>
              <a:t>alkoholu = </a:t>
            </a:r>
            <a:r>
              <a:rPr lang="cs-CZ" sz="2400" b="1" dirty="0" smtClean="0">
                <a:solidFill>
                  <a:srgbClr val="FF0000"/>
                </a:solidFill>
              </a:rPr>
              <a:t>ESTERIFIKACE:</a:t>
            </a:r>
            <a:endParaRPr lang="en-US" sz="2400" b="1" dirty="0">
              <a:solidFill>
                <a:srgbClr val="FF0000"/>
              </a:solidFill>
            </a:endParaRP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endParaRPr lang="cs-CZ" sz="2400" dirty="0" smtClean="0"/>
          </a:p>
        </p:txBody>
      </p:sp>
      <p:sp>
        <p:nvSpPr>
          <p:cNvPr id="8" name="TextovéPole 7"/>
          <p:cNvSpPr txBox="1"/>
          <p:nvPr/>
        </p:nvSpPr>
        <p:spPr>
          <a:xfrm>
            <a:off x="514729" y="1822742"/>
            <a:ext cx="2216360" cy="830997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FF0000"/>
                </a:solidFill>
              </a:rPr>
              <a:t>KARBOXYLOVÁ KYSELINA</a:t>
            </a:r>
            <a:endParaRPr lang="en-US" sz="2400" b="1" dirty="0">
              <a:solidFill>
                <a:srgbClr val="FF0000"/>
              </a:solidFill>
            </a:endParaRPr>
          </a:p>
        </p:txBody>
      </p:sp>
      <p:sp>
        <p:nvSpPr>
          <p:cNvPr id="9" name="Plus 8"/>
          <p:cNvSpPr/>
          <p:nvPr/>
        </p:nvSpPr>
        <p:spPr>
          <a:xfrm>
            <a:off x="2875414" y="1935456"/>
            <a:ext cx="538951" cy="605563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ovéPole 9"/>
          <p:cNvSpPr txBox="1"/>
          <p:nvPr/>
        </p:nvSpPr>
        <p:spPr>
          <a:xfrm>
            <a:off x="3476941" y="2007404"/>
            <a:ext cx="1391785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>
                <a:solidFill>
                  <a:srgbClr val="00B050"/>
                </a:solidFill>
              </a:rPr>
              <a:t>ALKOHOL</a:t>
            </a:r>
            <a:endParaRPr lang="en-US" sz="2400" b="1" dirty="0">
              <a:solidFill>
                <a:srgbClr val="00B050"/>
              </a:solidFill>
            </a:endParaRPr>
          </a:p>
        </p:txBody>
      </p:sp>
      <p:sp>
        <p:nvSpPr>
          <p:cNvPr id="11" name="Šipka doprava 10"/>
          <p:cNvSpPr/>
          <p:nvPr/>
        </p:nvSpPr>
        <p:spPr>
          <a:xfrm>
            <a:off x="5028192" y="2105823"/>
            <a:ext cx="569229" cy="264826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ovéPole 11"/>
          <p:cNvSpPr txBox="1"/>
          <p:nvPr/>
        </p:nvSpPr>
        <p:spPr>
          <a:xfrm>
            <a:off x="5696331" y="2007403"/>
            <a:ext cx="1237364" cy="461665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ESTER</a:t>
            </a:r>
            <a:endParaRPr lang="en-US" sz="2400" b="1" dirty="0"/>
          </a:p>
        </p:txBody>
      </p:sp>
      <p:sp>
        <p:nvSpPr>
          <p:cNvPr id="13" name="TextovéPole 12"/>
          <p:cNvSpPr txBox="1"/>
          <p:nvPr/>
        </p:nvSpPr>
        <p:spPr>
          <a:xfrm>
            <a:off x="7702761" y="2007402"/>
            <a:ext cx="969909" cy="46166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400" b="1" dirty="0" smtClean="0"/>
              <a:t>VODA</a:t>
            </a:r>
            <a:endParaRPr lang="en-US" sz="2400" b="1" dirty="0"/>
          </a:p>
        </p:txBody>
      </p:sp>
      <p:sp>
        <p:nvSpPr>
          <p:cNvPr id="14" name="Plus 13"/>
          <p:cNvSpPr/>
          <p:nvPr/>
        </p:nvSpPr>
        <p:spPr>
          <a:xfrm>
            <a:off x="7048752" y="1935452"/>
            <a:ext cx="538951" cy="605563"/>
          </a:xfrm>
          <a:prstGeom prst="mathPlus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6" name="Picture 2" descr="CH9_2011_11 Kapitola 50 - Ester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357" y="2720974"/>
            <a:ext cx="8465619" cy="154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Ovál 16"/>
          <p:cNvSpPr/>
          <p:nvPr/>
        </p:nvSpPr>
        <p:spPr>
          <a:xfrm>
            <a:off x="2749256" y="3548602"/>
            <a:ext cx="1156625" cy="569230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ál 17"/>
          <p:cNvSpPr/>
          <p:nvPr/>
        </p:nvSpPr>
        <p:spPr>
          <a:xfrm>
            <a:off x="5941581" y="3548602"/>
            <a:ext cx="1204061" cy="417839"/>
          </a:xfrm>
          <a:prstGeom prst="ellipse">
            <a:avLst/>
          </a:prstGeom>
          <a:noFill/>
          <a:ln w="38100"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ál 19"/>
          <p:cNvSpPr/>
          <p:nvPr/>
        </p:nvSpPr>
        <p:spPr>
          <a:xfrm>
            <a:off x="713556" y="3675769"/>
            <a:ext cx="1204061" cy="635841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ál 20"/>
          <p:cNvSpPr/>
          <p:nvPr/>
        </p:nvSpPr>
        <p:spPr>
          <a:xfrm>
            <a:off x="5577235" y="3893773"/>
            <a:ext cx="1980190" cy="417837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Zástupný symbol pro obsah 6"/>
          <p:cNvSpPr txBox="1">
            <a:spLocks/>
          </p:cNvSpPr>
          <p:nvPr/>
        </p:nvSpPr>
        <p:spPr>
          <a:xfrm>
            <a:off x="236169" y="4448929"/>
            <a:ext cx="8671661" cy="22728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sz="2400" dirty="0" smtClean="0"/>
              <a:t>příjemně voní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sz="2400" b="1" dirty="0" smtClean="0">
                <a:solidFill>
                  <a:srgbClr val="FF0000"/>
                </a:solidFill>
              </a:rPr>
              <a:t> </a:t>
            </a:r>
            <a:r>
              <a:rPr lang="cs-CZ" sz="2400" dirty="0" smtClean="0"/>
              <a:t>přírodní látky – v ovoci, součást tuků, olejů, vosků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sz="2400" dirty="0" smtClean="0"/>
              <a:t>využití v kosmetice (parfémy), v potravinářství (vonné esence – př. rumová esence)</a:t>
            </a:r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r>
              <a:rPr lang="cs-CZ" sz="2400" dirty="0" smtClean="0"/>
              <a:t>acetylsalicylová kyselina – aspirin, </a:t>
            </a:r>
            <a:r>
              <a:rPr lang="cs-CZ" sz="2400" smtClean="0"/>
              <a:t>snižuje horečku</a:t>
            </a:r>
            <a:endParaRPr lang="en-US" sz="2400" dirty="0" smtClean="0"/>
          </a:p>
          <a:p>
            <a:pPr>
              <a:lnSpc>
                <a:spcPct val="100000"/>
              </a:lnSpc>
              <a:spcBef>
                <a:spcPts val="600"/>
              </a:spcBef>
              <a:buClr>
                <a:srgbClr val="FFFF00"/>
              </a:buClr>
              <a:buFont typeface="Wingdings 2" panose="05020102010507070707" pitchFamily="18" charset="2"/>
              <a:buChar char="ð"/>
            </a:pPr>
            <a:endParaRPr lang="cs-CZ" sz="2400" dirty="0" smtClean="0"/>
          </a:p>
        </p:txBody>
      </p:sp>
    </p:spTree>
    <p:extLst>
      <p:ext uri="{BB962C8B-B14F-4D97-AF65-F5344CB8AC3E}">
        <p14:creationId xmlns:p14="http://schemas.microsoft.com/office/powerpoint/2010/main" val="3613018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118</TotalTime>
  <Words>200</Words>
  <Application>Microsoft Office PowerPoint</Application>
  <PresentationFormat>Předvádění na obrazovce (4:3)</PresentationFormat>
  <Paragraphs>53</Paragraphs>
  <Slides>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7</vt:i4>
      </vt:variant>
    </vt:vector>
  </HeadingPairs>
  <TitlesOfParts>
    <vt:vector size="14" baseType="lpstr">
      <vt:lpstr>Arial</vt:lpstr>
      <vt:lpstr>Arial Black</vt:lpstr>
      <vt:lpstr>Calibri</vt:lpstr>
      <vt:lpstr>Calibri Light</vt:lpstr>
      <vt:lpstr>Tahoma</vt:lpstr>
      <vt:lpstr>Wingdings 2</vt:lpstr>
      <vt:lpstr>Motiv Office</vt:lpstr>
      <vt:lpstr>Estery</vt:lpstr>
      <vt:lpstr>Co jsou estery?</vt:lpstr>
      <vt:lpstr>Esterifikace</vt:lpstr>
      <vt:lpstr>Kde estery nalezneme?</vt:lpstr>
      <vt:lpstr>Estery glycerolu a mastných kyselin</vt:lpstr>
      <vt:lpstr>Kyselina acetylsalicylová</vt:lpstr>
      <vt:lpstr>Estery - zápis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Markéta Bačáková</dc:creator>
  <cp:lastModifiedBy>Markéta Bačáková</cp:lastModifiedBy>
  <cp:revision>11</cp:revision>
  <dcterms:created xsi:type="dcterms:W3CDTF">2020-04-23T11:14:35Z</dcterms:created>
  <dcterms:modified xsi:type="dcterms:W3CDTF">2020-04-23T13:13:28Z</dcterms:modified>
</cp:coreProperties>
</file>